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103" autoAdjust="0"/>
  </p:normalViewPr>
  <p:slideViewPr>
    <p:cSldViewPr>
      <p:cViewPr>
        <p:scale>
          <a:sx n="66" d="100"/>
          <a:sy n="66" d="100"/>
        </p:scale>
        <p:origin x="-2298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353A87-BBB2-4CE5-B004-0A337DB2AB08}" type="doc">
      <dgm:prSet loTypeId="urn:microsoft.com/office/officeart/2005/8/layout/chevron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5E51EF3B-2B6C-4B0D-862C-066CC61F6FDA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4448FD8D-7382-4F8C-AE0D-C9383F2551F7}" type="parTrans" cxnId="{9B0FFDF9-FEBC-4061-9500-80AB7D0CE63D}">
      <dgm:prSet/>
      <dgm:spPr/>
      <dgm:t>
        <a:bodyPr/>
        <a:lstStyle/>
        <a:p>
          <a:pPr latinLnBrk="1"/>
          <a:endParaRPr lang="ko-KR" altLang="en-US"/>
        </a:p>
      </dgm:t>
    </dgm:pt>
    <dgm:pt modelId="{EB5367E1-1666-4E4D-A662-5F7D9F24C460}" type="sibTrans" cxnId="{9B0FFDF9-FEBC-4061-9500-80AB7D0CE63D}">
      <dgm:prSet/>
      <dgm:spPr/>
      <dgm:t>
        <a:bodyPr/>
        <a:lstStyle/>
        <a:p>
          <a:pPr latinLnBrk="1"/>
          <a:endParaRPr lang="ko-KR" altLang="en-US"/>
        </a:p>
      </dgm:t>
    </dgm:pt>
    <dgm:pt modelId="{8DD05724-6D07-4FDF-A8E3-7652B6C8C588}">
      <dgm:prSet phldrT="[텍스트]"/>
      <dgm:spPr/>
      <dgm:t>
        <a:bodyPr/>
        <a:lstStyle/>
        <a:p>
          <a:pPr latinLnBrk="1"/>
          <a:r>
            <a:rPr lang="ko-KR" altLang="en-US" dirty="0" smtClean="0"/>
            <a:t>체계 내의 </a:t>
          </a:r>
          <a:r>
            <a:rPr lang="ko-KR" altLang="en-US" dirty="0" smtClean="0">
              <a:solidFill>
                <a:srgbClr val="0070C0"/>
              </a:solidFill>
            </a:rPr>
            <a:t>주요 에너지는 </a:t>
          </a:r>
          <a:r>
            <a:rPr lang="ko-KR" altLang="en-US" dirty="0" smtClean="0"/>
            <a:t>무엇을 위해 사용되고 있는가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9E8FD036-ED0F-4C80-BF34-A0FFF9E1A973}" type="parTrans" cxnId="{BC5A02B0-73D1-49D0-98FE-1A22CE79FC28}">
      <dgm:prSet/>
      <dgm:spPr/>
      <dgm:t>
        <a:bodyPr/>
        <a:lstStyle/>
        <a:p>
          <a:pPr latinLnBrk="1"/>
          <a:endParaRPr lang="ko-KR" altLang="en-US"/>
        </a:p>
      </dgm:t>
    </dgm:pt>
    <dgm:pt modelId="{0550EAD1-71DB-46ED-AA17-08EF460661F5}" type="sibTrans" cxnId="{BC5A02B0-73D1-49D0-98FE-1A22CE79FC28}">
      <dgm:prSet/>
      <dgm:spPr/>
      <dgm:t>
        <a:bodyPr/>
        <a:lstStyle/>
        <a:p>
          <a:pPr latinLnBrk="1"/>
          <a:endParaRPr lang="ko-KR" altLang="en-US"/>
        </a:p>
      </dgm:t>
    </dgm:pt>
    <dgm:pt modelId="{1EEFA4E0-0B5B-4D8B-BA42-51F620EA8A18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2A76BC49-82FC-40D6-BED6-50F843A67ACE}" type="parTrans" cxnId="{5C9BC917-C9B4-4762-A505-310ABD763209}">
      <dgm:prSet/>
      <dgm:spPr/>
      <dgm:t>
        <a:bodyPr/>
        <a:lstStyle/>
        <a:p>
          <a:pPr latinLnBrk="1"/>
          <a:endParaRPr lang="ko-KR" altLang="en-US"/>
        </a:p>
      </dgm:t>
    </dgm:pt>
    <dgm:pt modelId="{037F1D25-4AEA-4B9F-843A-FE9D22D49F6B}" type="sibTrans" cxnId="{5C9BC917-C9B4-4762-A505-310ABD763209}">
      <dgm:prSet/>
      <dgm:spPr/>
      <dgm:t>
        <a:bodyPr/>
        <a:lstStyle/>
        <a:p>
          <a:pPr latinLnBrk="1"/>
          <a:endParaRPr lang="ko-KR" altLang="en-US"/>
        </a:p>
      </dgm:t>
    </dgm:pt>
    <dgm:pt modelId="{F98BE3C8-62E3-43D3-B664-688D40BF3351}">
      <dgm:prSet phldrT="[텍스트]"/>
      <dgm:spPr/>
      <dgm:t>
        <a:bodyPr/>
        <a:lstStyle/>
        <a:p>
          <a:pPr latinLnBrk="1"/>
          <a:r>
            <a:rPr lang="ko-KR" altLang="en-US" dirty="0" smtClean="0"/>
            <a:t>체계 내의 </a:t>
          </a:r>
          <a:r>
            <a:rPr lang="ko-KR" altLang="en-US" dirty="0" smtClean="0">
              <a:solidFill>
                <a:srgbClr val="0070C0"/>
              </a:solidFill>
            </a:rPr>
            <a:t>긴장</a:t>
          </a:r>
          <a:r>
            <a:rPr lang="ko-KR" altLang="en-US" dirty="0" smtClean="0"/>
            <a:t>은 생산적인 힘인가</a:t>
          </a:r>
          <a:r>
            <a:rPr lang="en-US" altLang="ko-KR" dirty="0" smtClean="0"/>
            <a:t>, </a:t>
          </a:r>
          <a:r>
            <a:rPr lang="ko-KR" altLang="en-US" dirty="0" smtClean="0"/>
            <a:t>아니면 파괴적인 힘인가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0549DF71-2CF0-4CC8-8992-B4ED5CF29535}" type="parTrans" cxnId="{F1B2ABF3-8B18-498B-9ABE-4523A88901C9}">
      <dgm:prSet/>
      <dgm:spPr/>
      <dgm:t>
        <a:bodyPr/>
        <a:lstStyle/>
        <a:p>
          <a:pPr latinLnBrk="1"/>
          <a:endParaRPr lang="ko-KR" altLang="en-US"/>
        </a:p>
      </dgm:t>
    </dgm:pt>
    <dgm:pt modelId="{DB07F7D7-B703-41D0-B431-88A029B640A8}" type="sibTrans" cxnId="{F1B2ABF3-8B18-498B-9ABE-4523A88901C9}">
      <dgm:prSet/>
      <dgm:spPr/>
      <dgm:t>
        <a:bodyPr/>
        <a:lstStyle/>
        <a:p>
          <a:pPr latinLnBrk="1"/>
          <a:endParaRPr lang="ko-KR" altLang="en-US"/>
        </a:p>
      </dgm:t>
    </dgm:pt>
    <dgm:pt modelId="{777F41A4-F43B-40EB-9BAF-89A01BEA50D6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118EAB6D-C609-4FD0-95B4-AA9E836EA51A}" type="parTrans" cxnId="{FC8CABC2-5F8C-409A-8B0B-149002FA1230}">
      <dgm:prSet/>
      <dgm:spPr/>
      <dgm:t>
        <a:bodyPr/>
        <a:lstStyle/>
        <a:p>
          <a:pPr latinLnBrk="1"/>
          <a:endParaRPr lang="ko-KR" altLang="en-US"/>
        </a:p>
      </dgm:t>
    </dgm:pt>
    <dgm:pt modelId="{089D2B82-8B7F-4687-8523-B1C955FF8558}" type="sibTrans" cxnId="{FC8CABC2-5F8C-409A-8B0B-149002FA1230}">
      <dgm:prSet/>
      <dgm:spPr/>
      <dgm:t>
        <a:bodyPr/>
        <a:lstStyle/>
        <a:p>
          <a:pPr latinLnBrk="1"/>
          <a:endParaRPr lang="ko-KR" altLang="en-US"/>
        </a:p>
      </dgm:t>
    </dgm:pt>
    <dgm:pt modelId="{5FAD4651-3F08-4A01-94FC-DB18B04E7F2B}">
      <dgm:prSet phldrT="[텍스트]"/>
      <dgm:spPr/>
      <dgm:t>
        <a:bodyPr/>
        <a:lstStyle/>
        <a:p>
          <a:pPr latinLnBrk="1"/>
          <a:r>
            <a:rPr lang="ko-KR" altLang="en-US" dirty="0" smtClean="0"/>
            <a:t>체계내의 </a:t>
          </a:r>
          <a:r>
            <a:rPr lang="ko-KR" altLang="en-US" dirty="0" smtClean="0">
              <a:solidFill>
                <a:srgbClr val="0070C0"/>
              </a:solidFill>
            </a:rPr>
            <a:t>한 부분의 변화</a:t>
          </a:r>
          <a:r>
            <a:rPr lang="ko-KR" altLang="en-US" dirty="0" smtClean="0">
              <a:solidFill>
                <a:schemeClr val="tx1"/>
              </a:solidFill>
            </a:rPr>
            <a:t>는</a:t>
          </a:r>
          <a:r>
            <a:rPr lang="ko-KR" altLang="en-US" dirty="0" smtClean="0">
              <a:solidFill>
                <a:srgbClr val="0070C0"/>
              </a:solidFill>
            </a:rPr>
            <a:t> </a:t>
          </a:r>
          <a:r>
            <a:rPr lang="ko-KR" altLang="en-US" dirty="0" smtClean="0"/>
            <a:t>다른 부분에 어떤 영향을 미치는가</a:t>
          </a:r>
          <a:r>
            <a:rPr lang="en-US" altLang="ko-KR" dirty="0" smtClean="0"/>
            <a:t>?</a:t>
          </a:r>
          <a:endParaRPr lang="ko-KR" altLang="en-US" dirty="0"/>
        </a:p>
      </dgm:t>
    </dgm:pt>
    <dgm:pt modelId="{8BE32FAA-316A-4C6A-A23F-F2E3856A0E50}" type="parTrans" cxnId="{A719C1C3-1157-41CF-86B1-D3A322D8031B}">
      <dgm:prSet/>
      <dgm:spPr/>
      <dgm:t>
        <a:bodyPr/>
        <a:lstStyle/>
        <a:p>
          <a:pPr latinLnBrk="1"/>
          <a:endParaRPr lang="ko-KR" altLang="en-US"/>
        </a:p>
      </dgm:t>
    </dgm:pt>
    <dgm:pt modelId="{BCF4658B-8C4C-431E-9E67-3C0C778C1FE6}" type="sibTrans" cxnId="{A719C1C3-1157-41CF-86B1-D3A322D8031B}">
      <dgm:prSet/>
      <dgm:spPr/>
      <dgm:t>
        <a:bodyPr/>
        <a:lstStyle/>
        <a:p>
          <a:pPr latinLnBrk="1"/>
          <a:endParaRPr lang="ko-KR" altLang="en-US"/>
        </a:p>
      </dgm:t>
    </dgm:pt>
    <dgm:pt modelId="{3167DA18-3408-40AA-980B-9C71EA11123F}" type="pres">
      <dgm:prSet presAssocID="{9E353A87-BBB2-4CE5-B004-0A337DB2AB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B3944A1-04FA-4624-8099-AF1F1A00D809}" type="pres">
      <dgm:prSet presAssocID="{5E51EF3B-2B6C-4B0D-862C-066CC61F6FDA}" presName="composite" presStyleCnt="0"/>
      <dgm:spPr/>
    </dgm:pt>
    <dgm:pt modelId="{3D200546-1848-4273-829C-83D1CE7ADE5F}" type="pres">
      <dgm:prSet presAssocID="{5E51EF3B-2B6C-4B0D-862C-066CC61F6FD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EF5C7DC-0D1A-472B-B8FD-F6D42314B5CA}" type="pres">
      <dgm:prSet presAssocID="{5E51EF3B-2B6C-4B0D-862C-066CC61F6FD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D0B0DCA-2B32-4EEA-9E92-0F38D18FBEE9}" type="pres">
      <dgm:prSet presAssocID="{EB5367E1-1666-4E4D-A662-5F7D9F24C460}" presName="sp" presStyleCnt="0"/>
      <dgm:spPr/>
    </dgm:pt>
    <dgm:pt modelId="{72D48B96-FBAB-4B48-8D5D-256DB24A6557}" type="pres">
      <dgm:prSet presAssocID="{1EEFA4E0-0B5B-4D8B-BA42-51F620EA8A18}" presName="composite" presStyleCnt="0"/>
      <dgm:spPr/>
    </dgm:pt>
    <dgm:pt modelId="{71ED3514-D58C-4441-8BFF-A883456182BC}" type="pres">
      <dgm:prSet presAssocID="{1EEFA4E0-0B5B-4D8B-BA42-51F620EA8A1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E158BB9-32DA-441E-84A7-652E6E3A151C}" type="pres">
      <dgm:prSet presAssocID="{1EEFA4E0-0B5B-4D8B-BA42-51F620EA8A18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55F13A4-8E1C-4CE1-89B8-F63EBCCE0643}" type="pres">
      <dgm:prSet presAssocID="{037F1D25-4AEA-4B9F-843A-FE9D22D49F6B}" presName="sp" presStyleCnt="0"/>
      <dgm:spPr/>
    </dgm:pt>
    <dgm:pt modelId="{61D193D4-2624-494A-AD42-BA3A7C3BD92E}" type="pres">
      <dgm:prSet presAssocID="{777F41A4-F43B-40EB-9BAF-89A01BEA50D6}" presName="composite" presStyleCnt="0"/>
      <dgm:spPr/>
    </dgm:pt>
    <dgm:pt modelId="{B77639F7-A8B9-408F-8F4B-A9A3FC1124DF}" type="pres">
      <dgm:prSet presAssocID="{777F41A4-F43B-40EB-9BAF-89A01BEA50D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231D45A-DA9E-4FE9-9F71-92ADD38BEC40}" type="pres">
      <dgm:prSet presAssocID="{777F41A4-F43B-40EB-9BAF-89A01BEA50D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3D9DED6-C28B-42D2-9A78-2A418F77F9D7}" type="presOf" srcId="{F98BE3C8-62E3-43D3-B664-688D40BF3351}" destId="{2E158BB9-32DA-441E-84A7-652E6E3A151C}" srcOrd="0" destOrd="0" presId="urn:microsoft.com/office/officeart/2005/8/layout/chevron2"/>
    <dgm:cxn modelId="{FC8CABC2-5F8C-409A-8B0B-149002FA1230}" srcId="{9E353A87-BBB2-4CE5-B004-0A337DB2AB08}" destId="{777F41A4-F43B-40EB-9BAF-89A01BEA50D6}" srcOrd="2" destOrd="0" parTransId="{118EAB6D-C609-4FD0-95B4-AA9E836EA51A}" sibTransId="{089D2B82-8B7F-4687-8523-B1C955FF8558}"/>
    <dgm:cxn modelId="{F1B2ABF3-8B18-498B-9ABE-4523A88901C9}" srcId="{1EEFA4E0-0B5B-4D8B-BA42-51F620EA8A18}" destId="{F98BE3C8-62E3-43D3-B664-688D40BF3351}" srcOrd="0" destOrd="0" parTransId="{0549DF71-2CF0-4CC8-8992-B4ED5CF29535}" sibTransId="{DB07F7D7-B703-41D0-B431-88A029B640A8}"/>
    <dgm:cxn modelId="{2FCD0E61-8BE7-4089-AE81-0F5CB5DB1C1A}" type="presOf" srcId="{5FAD4651-3F08-4A01-94FC-DB18B04E7F2B}" destId="{B231D45A-DA9E-4FE9-9F71-92ADD38BEC40}" srcOrd="0" destOrd="0" presId="urn:microsoft.com/office/officeart/2005/8/layout/chevron2"/>
    <dgm:cxn modelId="{0326C018-9DF4-42E2-8F5D-9DCBFE068648}" type="presOf" srcId="{9E353A87-BBB2-4CE5-B004-0A337DB2AB08}" destId="{3167DA18-3408-40AA-980B-9C71EA11123F}" srcOrd="0" destOrd="0" presId="urn:microsoft.com/office/officeart/2005/8/layout/chevron2"/>
    <dgm:cxn modelId="{A719C1C3-1157-41CF-86B1-D3A322D8031B}" srcId="{777F41A4-F43B-40EB-9BAF-89A01BEA50D6}" destId="{5FAD4651-3F08-4A01-94FC-DB18B04E7F2B}" srcOrd="0" destOrd="0" parTransId="{8BE32FAA-316A-4C6A-A23F-F2E3856A0E50}" sibTransId="{BCF4658B-8C4C-431E-9E67-3C0C778C1FE6}"/>
    <dgm:cxn modelId="{E304F9CF-BADC-482D-B70E-07B808314A7A}" type="presOf" srcId="{8DD05724-6D07-4FDF-A8E3-7652B6C8C588}" destId="{5EF5C7DC-0D1A-472B-B8FD-F6D42314B5CA}" srcOrd="0" destOrd="0" presId="urn:microsoft.com/office/officeart/2005/8/layout/chevron2"/>
    <dgm:cxn modelId="{F1F8B8DD-46F8-4253-81AD-4CD4411D2836}" type="presOf" srcId="{777F41A4-F43B-40EB-9BAF-89A01BEA50D6}" destId="{B77639F7-A8B9-408F-8F4B-A9A3FC1124DF}" srcOrd="0" destOrd="0" presId="urn:microsoft.com/office/officeart/2005/8/layout/chevron2"/>
    <dgm:cxn modelId="{9B0FFDF9-FEBC-4061-9500-80AB7D0CE63D}" srcId="{9E353A87-BBB2-4CE5-B004-0A337DB2AB08}" destId="{5E51EF3B-2B6C-4B0D-862C-066CC61F6FDA}" srcOrd="0" destOrd="0" parTransId="{4448FD8D-7382-4F8C-AE0D-C9383F2551F7}" sibTransId="{EB5367E1-1666-4E4D-A662-5F7D9F24C460}"/>
    <dgm:cxn modelId="{E98FED65-65DC-4BCC-A6D5-D1FEF9F3348F}" type="presOf" srcId="{1EEFA4E0-0B5B-4D8B-BA42-51F620EA8A18}" destId="{71ED3514-D58C-4441-8BFF-A883456182BC}" srcOrd="0" destOrd="0" presId="urn:microsoft.com/office/officeart/2005/8/layout/chevron2"/>
    <dgm:cxn modelId="{4FA80036-77B4-479A-AE0C-FAA49DA82209}" type="presOf" srcId="{5E51EF3B-2B6C-4B0D-862C-066CC61F6FDA}" destId="{3D200546-1848-4273-829C-83D1CE7ADE5F}" srcOrd="0" destOrd="0" presId="urn:microsoft.com/office/officeart/2005/8/layout/chevron2"/>
    <dgm:cxn modelId="{BC5A02B0-73D1-49D0-98FE-1A22CE79FC28}" srcId="{5E51EF3B-2B6C-4B0D-862C-066CC61F6FDA}" destId="{8DD05724-6D07-4FDF-A8E3-7652B6C8C588}" srcOrd="0" destOrd="0" parTransId="{9E8FD036-ED0F-4C80-BF34-A0FFF9E1A973}" sibTransId="{0550EAD1-71DB-46ED-AA17-08EF460661F5}"/>
    <dgm:cxn modelId="{5C9BC917-C9B4-4762-A505-310ABD763209}" srcId="{9E353A87-BBB2-4CE5-B004-0A337DB2AB08}" destId="{1EEFA4E0-0B5B-4D8B-BA42-51F620EA8A18}" srcOrd="1" destOrd="0" parTransId="{2A76BC49-82FC-40D6-BED6-50F843A67ACE}" sibTransId="{037F1D25-4AEA-4B9F-843A-FE9D22D49F6B}"/>
    <dgm:cxn modelId="{9DD8B26E-2C05-4BE1-94A2-B295A6205D85}" type="presParOf" srcId="{3167DA18-3408-40AA-980B-9C71EA11123F}" destId="{8B3944A1-04FA-4624-8099-AF1F1A00D809}" srcOrd="0" destOrd="0" presId="urn:microsoft.com/office/officeart/2005/8/layout/chevron2"/>
    <dgm:cxn modelId="{6E8E7CED-5CF1-41E1-A075-4B2E918D7286}" type="presParOf" srcId="{8B3944A1-04FA-4624-8099-AF1F1A00D809}" destId="{3D200546-1848-4273-829C-83D1CE7ADE5F}" srcOrd="0" destOrd="0" presId="urn:microsoft.com/office/officeart/2005/8/layout/chevron2"/>
    <dgm:cxn modelId="{FA0462A8-EC84-4185-A5AB-B145AE52E62F}" type="presParOf" srcId="{8B3944A1-04FA-4624-8099-AF1F1A00D809}" destId="{5EF5C7DC-0D1A-472B-B8FD-F6D42314B5CA}" srcOrd="1" destOrd="0" presId="urn:microsoft.com/office/officeart/2005/8/layout/chevron2"/>
    <dgm:cxn modelId="{51D3A500-8DE6-4EDE-BA0E-003A9953DD8A}" type="presParOf" srcId="{3167DA18-3408-40AA-980B-9C71EA11123F}" destId="{ED0B0DCA-2B32-4EEA-9E92-0F38D18FBEE9}" srcOrd="1" destOrd="0" presId="urn:microsoft.com/office/officeart/2005/8/layout/chevron2"/>
    <dgm:cxn modelId="{D8FD2DD4-5A71-4353-9457-3B7057777754}" type="presParOf" srcId="{3167DA18-3408-40AA-980B-9C71EA11123F}" destId="{72D48B96-FBAB-4B48-8D5D-256DB24A6557}" srcOrd="2" destOrd="0" presId="urn:microsoft.com/office/officeart/2005/8/layout/chevron2"/>
    <dgm:cxn modelId="{6CF23576-142E-42B6-8D88-0079281AB02B}" type="presParOf" srcId="{72D48B96-FBAB-4B48-8D5D-256DB24A6557}" destId="{71ED3514-D58C-4441-8BFF-A883456182BC}" srcOrd="0" destOrd="0" presId="urn:microsoft.com/office/officeart/2005/8/layout/chevron2"/>
    <dgm:cxn modelId="{855D501E-2602-4CB5-A574-52013588176C}" type="presParOf" srcId="{72D48B96-FBAB-4B48-8D5D-256DB24A6557}" destId="{2E158BB9-32DA-441E-84A7-652E6E3A151C}" srcOrd="1" destOrd="0" presId="urn:microsoft.com/office/officeart/2005/8/layout/chevron2"/>
    <dgm:cxn modelId="{6F28D466-0F28-40F4-A805-ADE4F8E266F8}" type="presParOf" srcId="{3167DA18-3408-40AA-980B-9C71EA11123F}" destId="{555F13A4-8E1C-4CE1-89B8-F63EBCCE0643}" srcOrd="3" destOrd="0" presId="urn:microsoft.com/office/officeart/2005/8/layout/chevron2"/>
    <dgm:cxn modelId="{7CE8A365-D5AD-4E58-A751-B3E5232554C5}" type="presParOf" srcId="{3167DA18-3408-40AA-980B-9C71EA11123F}" destId="{61D193D4-2624-494A-AD42-BA3A7C3BD92E}" srcOrd="4" destOrd="0" presId="urn:microsoft.com/office/officeart/2005/8/layout/chevron2"/>
    <dgm:cxn modelId="{21684CD4-D391-49DF-AAFB-27390D3BFFE8}" type="presParOf" srcId="{61D193D4-2624-494A-AD42-BA3A7C3BD92E}" destId="{B77639F7-A8B9-408F-8F4B-A9A3FC1124DF}" srcOrd="0" destOrd="0" presId="urn:microsoft.com/office/officeart/2005/8/layout/chevron2"/>
    <dgm:cxn modelId="{301C40D5-487A-40CE-826F-4648FE836B8A}" type="presParOf" srcId="{61D193D4-2624-494A-AD42-BA3A7C3BD92E}" destId="{B231D45A-DA9E-4FE9-9F71-92ADD38BEC4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97F3F1-A0D5-4983-9C26-17A439AAC7F9}" type="doc">
      <dgm:prSet loTypeId="urn:microsoft.com/office/officeart/2005/8/layout/chevron2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pPr latinLnBrk="1"/>
          <a:endParaRPr lang="ko-KR" altLang="en-US"/>
        </a:p>
      </dgm:t>
    </dgm:pt>
    <dgm:pt modelId="{D3B91089-F935-4830-B35F-80D3A7964A0F}">
      <dgm:prSet phldrT="[텍스트]"/>
      <dgm:spPr/>
      <dgm:t>
        <a:bodyPr/>
        <a:lstStyle/>
        <a:p>
          <a:pPr latinLnBrk="1"/>
          <a:r>
            <a:rPr lang="en-US" altLang="ko-KR" dirty="0" smtClean="0"/>
            <a:t>1</a:t>
          </a:r>
          <a:endParaRPr lang="ko-KR" altLang="en-US" dirty="0"/>
        </a:p>
      </dgm:t>
    </dgm:pt>
    <dgm:pt modelId="{FFE14DD4-7F2C-412B-B1B5-83739443955B}" type="parTrans" cxnId="{34420A14-71BA-4211-BEFB-365E01DC275D}">
      <dgm:prSet/>
      <dgm:spPr/>
      <dgm:t>
        <a:bodyPr/>
        <a:lstStyle/>
        <a:p>
          <a:pPr latinLnBrk="1"/>
          <a:endParaRPr lang="ko-KR" altLang="en-US"/>
        </a:p>
      </dgm:t>
    </dgm:pt>
    <dgm:pt modelId="{0765511F-1543-416F-A70D-270DD3D521B4}" type="sibTrans" cxnId="{34420A14-71BA-4211-BEFB-365E01DC275D}">
      <dgm:prSet/>
      <dgm:spPr/>
      <dgm:t>
        <a:bodyPr/>
        <a:lstStyle/>
        <a:p>
          <a:pPr latinLnBrk="1"/>
          <a:endParaRPr lang="ko-KR" altLang="en-US"/>
        </a:p>
      </dgm:t>
    </dgm:pt>
    <dgm:pt modelId="{2E531FC6-85BA-47FF-94B6-55492405D1C1}">
      <dgm:prSet phldrT="[텍스트]"/>
      <dgm:spPr/>
      <dgm:t>
        <a:bodyPr/>
        <a:lstStyle/>
        <a:p>
          <a:pPr latinLnBrk="1"/>
          <a:r>
            <a:rPr lang="ko-KR" altLang="en-US" dirty="0" smtClean="0"/>
            <a:t>학생들의 학교적응에 영향을 미치는 조직의 </a:t>
          </a:r>
          <a:r>
            <a:rPr lang="ko-KR" altLang="en-US" dirty="0" smtClean="0">
              <a:solidFill>
                <a:srgbClr val="FF0000"/>
              </a:solidFill>
            </a:rPr>
            <a:t>역동성 파악</a:t>
          </a:r>
          <a:r>
            <a:rPr lang="ko-KR" altLang="en-US" dirty="0" smtClean="0">
              <a:solidFill>
                <a:schemeClr val="tx1"/>
              </a:solidFill>
            </a:rPr>
            <a:t>에</a:t>
          </a:r>
          <a:r>
            <a:rPr lang="ko-KR" altLang="en-US" dirty="0" smtClean="0">
              <a:solidFill>
                <a:srgbClr val="FF0000"/>
              </a:solidFill>
            </a:rPr>
            <a:t> </a:t>
          </a:r>
          <a:r>
            <a:rPr lang="ko-KR" altLang="en-US" dirty="0" smtClean="0"/>
            <a:t>도움</a:t>
          </a:r>
          <a:endParaRPr lang="ko-KR" altLang="en-US" dirty="0"/>
        </a:p>
      </dgm:t>
    </dgm:pt>
    <dgm:pt modelId="{2971CFD4-305D-4119-9A8C-861041C7CBBE}" type="parTrans" cxnId="{0326D196-CAE2-4C6B-9BD9-573D03411268}">
      <dgm:prSet/>
      <dgm:spPr/>
      <dgm:t>
        <a:bodyPr/>
        <a:lstStyle/>
        <a:p>
          <a:pPr latinLnBrk="1"/>
          <a:endParaRPr lang="ko-KR" altLang="en-US"/>
        </a:p>
      </dgm:t>
    </dgm:pt>
    <dgm:pt modelId="{7542B84A-F5D3-4D1D-B5FB-292262935698}" type="sibTrans" cxnId="{0326D196-CAE2-4C6B-9BD9-573D03411268}">
      <dgm:prSet/>
      <dgm:spPr/>
      <dgm:t>
        <a:bodyPr/>
        <a:lstStyle/>
        <a:p>
          <a:pPr latinLnBrk="1"/>
          <a:endParaRPr lang="ko-KR" altLang="en-US"/>
        </a:p>
      </dgm:t>
    </dgm:pt>
    <dgm:pt modelId="{1BA29D8C-DF5C-40A0-A3CF-5FAAA4EF6986}">
      <dgm:prSet phldrT="[텍스트]"/>
      <dgm:spPr/>
      <dgm:t>
        <a:bodyPr/>
        <a:lstStyle/>
        <a:p>
          <a:pPr latinLnBrk="1"/>
          <a:r>
            <a:rPr lang="en-US" altLang="ko-KR" dirty="0" smtClean="0"/>
            <a:t>2</a:t>
          </a:r>
          <a:endParaRPr lang="ko-KR" altLang="en-US" dirty="0"/>
        </a:p>
      </dgm:t>
    </dgm:pt>
    <dgm:pt modelId="{3655619D-EABC-412F-BFFB-EA3819D25F78}" type="parTrans" cxnId="{F5E95997-C5CB-4BBD-BED7-EFBAD4226E6A}">
      <dgm:prSet/>
      <dgm:spPr/>
      <dgm:t>
        <a:bodyPr/>
        <a:lstStyle/>
        <a:p>
          <a:pPr latinLnBrk="1"/>
          <a:endParaRPr lang="ko-KR" altLang="en-US"/>
        </a:p>
      </dgm:t>
    </dgm:pt>
    <dgm:pt modelId="{8249AF3C-834B-4CBA-8999-D305B8D10798}" type="sibTrans" cxnId="{F5E95997-C5CB-4BBD-BED7-EFBAD4226E6A}">
      <dgm:prSet/>
      <dgm:spPr/>
      <dgm:t>
        <a:bodyPr/>
        <a:lstStyle/>
        <a:p>
          <a:pPr latinLnBrk="1"/>
          <a:endParaRPr lang="ko-KR" altLang="en-US"/>
        </a:p>
      </dgm:t>
    </dgm:pt>
    <dgm:pt modelId="{7CAFBB1A-54FD-4C68-BAAC-C4BEB6283376}">
      <dgm:prSet phldrT="[텍스트]"/>
      <dgm:spPr/>
      <dgm:t>
        <a:bodyPr/>
        <a:lstStyle/>
        <a:p>
          <a:pPr latinLnBrk="1"/>
          <a:r>
            <a:rPr lang="ko-KR" altLang="en-US" dirty="0" smtClean="0"/>
            <a:t>학생들의 적응문제를 해결하기 위한 </a:t>
          </a:r>
          <a:r>
            <a:rPr lang="ko-KR" altLang="en-US" dirty="0" smtClean="0">
              <a:solidFill>
                <a:srgbClr val="FF0000"/>
              </a:solidFill>
            </a:rPr>
            <a:t>활동계획을 개발</a:t>
          </a:r>
          <a:r>
            <a:rPr lang="ko-KR" altLang="en-US" dirty="0" smtClean="0">
              <a:solidFill>
                <a:schemeClr val="tx1"/>
              </a:solidFill>
            </a:rPr>
            <a:t>하는데 도움</a:t>
          </a:r>
          <a:endParaRPr lang="ko-KR" altLang="en-US" dirty="0">
            <a:solidFill>
              <a:schemeClr val="tx1"/>
            </a:solidFill>
          </a:endParaRPr>
        </a:p>
      </dgm:t>
    </dgm:pt>
    <dgm:pt modelId="{DF58EFDE-F2A0-430A-912F-A11F88A05BAE}" type="parTrans" cxnId="{5F0F04D7-3C26-4782-93F3-F099B922FE15}">
      <dgm:prSet/>
      <dgm:spPr/>
      <dgm:t>
        <a:bodyPr/>
        <a:lstStyle/>
        <a:p>
          <a:pPr latinLnBrk="1"/>
          <a:endParaRPr lang="ko-KR" altLang="en-US"/>
        </a:p>
      </dgm:t>
    </dgm:pt>
    <dgm:pt modelId="{7A13ED8B-2769-45B4-8AC7-E6735133FF4A}" type="sibTrans" cxnId="{5F0F04D7-3C26-4782-93F3-F099B922FE15}">
      <dgm:prSet/>
      <dgm:spPr/>
      <dgm:t>
        <a:bodyPr/>
        <a:lstStyle/>
        <a:p>
          <a:pPr latinLnBrk="1"/>
          <a:endParaRPr lang="ko-KR" altLang="en-US"/>
        </a:p>
      </dgm:t>
    </dgm:pt>
    <dgm:pt modelId="{452BBA6E-A40F-4125-A31B-0EA1B0FFB959}">
      <dgm:prSet phldrT="[텍스트]"/>
      <dgm:spPr/>
      <dgm:t>
        <a:bodyPr/>
        <a:lstStyle/>
        <a:p>
          <a:pPr latinLnBrk="1"/>
          <a:r>
            <a:rPr lang="en-US" altLang="ko-KR" dirty="0" smtClean="0"/>
            <a:t>3</a:t>
          </a:r>
          <a:endParaRPr lang="ko-KR" altLang="en-US" dirty="0"/>
        </a:p>
      </dgm:t>
    </dgm:pt>
    <dgm:pt modelId="{1E62EC40-20B2-49F7-91FD-C284F4C2C746}" type="parTrans" cxnId="{5EBEBC60-A85E-4DCC-8F71-705FE218BB18}">
      <dgm:prSet/>
      <dgm:spPr/>
      <dgm:t>
        <a:bodyPr/>
        <a:lstStyle/>
        <a:p>
          <a:pPr latinLnBrk="1"/>
          <a:endParaRPr lang="ko-KR" altLang="en-US"/>
        </a:p>
      </dgm:t>
    </dgm:pt>
    <dgm:pt modelId="{8033FBFB-1D6F-4F12-8CB6-51D9C0CDAE56}" type="sibTrans" cxnId="{5EBEBC60-A85E-4DCC-8F71-705FE218BB18}">
      <dgm:prSet/>
      <dgm:spPr/>
      <dgm:t>
        <a:bodyPr/>
        <a:lstStyle/>
        <a:p>
          <a:pPr latinLnBrk="1"/>
          <a:endParaRPr lang="ko-KR" altLang="en-US"/>
        </a:p>
      </dgm:t>
    </dgm:pt>
    <dgm:pt modelId="{DB874FBB-9F22-435D-B77B-4A47E19C348E}">
      <dgm:prSet phldrT="[텍스트]"/>
      <dgm:spPr/>
      <dgm:t>
        <a:bodyPr/>
        <a:lstStyle/>
        <a:p>
          <a:pPr latinLnBrk="1"/>
          <a:r>
            <a:rPr lang="ko-KR" altLang="en-US" dirty="0" smtClean="0"/>
            <a:t>활동하는 동안 진행을 </a:t>
          </a:r>
          <a:r>
            <a:rPr lang="ko-KR" altLang="en-US" dirty="0" err="1" smtClean="0">
              <a:solidFill>
                <a:srgbClr val="FF0000"/>
              </a:solidFill>
            </a:rPr>
            <a:t>모니터</a:t>
          </a:r>
          <a:r>
            <a:rPr lang="ko-KR" altLang="en-US" dirty="0" err="1" smtClean="0"/>
            <a:t>하는</a:t>
          </a:r>
          <a:r>
            <a:rPr lang="ko-KR" altLang="en-US" dirty="0" smtClean="0"/>
            <a:t> 데 도움</a:t>
          </a:r>
          <a:endParaRPr lang="ko-KR" altLang="en-US" dirty="0"/>
        </a:p>
      </dgm:t>
    </dgm:pt>
    <dgm:pt modelId="{E8A2EEB9-B598-4F51-B313-C8DEF6812096}" type="parTrans" cxnId="{76EA0963-887A-4913-80DB-8417A5ECE127}">
      <dgm:prSet/>
      <dgm:spPr/>
      <dgm:t>
        <a:bodyPr/>
        <a:lstStyle/>
        <a:p>
          <a:pPr latinLnBrk="1"/>
          <a:endParaRPr lang="ko-KR" altLang="en-US"/>
        </a:p>
      </dgm:t>
    </dgm:pt>
    <dgm:pt modelId="{7706867D-8416-48F9-BF17-E3A2A002B9FD}" type="sibTrans" cxnId="{76EA0963-887A-4913-80DB-8417A5ECE127}">
      <dgm:prSet/>
      <dgm:spPr/>
      <dgm:t>
        <a:bodyPr/>
        <a:lstStyle/>
        <a:p>
          <a:pPr latinLnBrk="1"/>
          <a:endParaRPr lang="ko-KR" altLang="en-US"/>
        </a:p>
      </dgm:t>
    </dgm:pt>
    <dgm:pt modelId="{4995256C-8E57-4997-9BA4-E1C44689C598}" type="pres">
      <dgm:prSet presAssocID="{DF97F3F1-A0D5-4983-9C26-17A439AAC7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0F90916-C24F-4EBF-8B71-2C2E97AF732E}" type="pres">
      <dgm:prSet presAssocID="{D3B91089-F935-4830-B35F-80D3A7964A0F}" presName="composite" presStyleCnt="0"/>
      <dgm:spPr/>
    </dgm:pt>
    <dgm:pt modelId="{96205ADC-B0F1-4DF3-BA6F-AE2138B141D2}" type="pres">
      <dgm:prSet presAssocID="{D3B91089-F935-4830-B35F-80D3A7964A0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BDD9020-5896-466E-B14F-13C75ECF11BD}" type="pres">
      <dgm:prSet presAssocID="{D3B91089-F935-4830-B35F-80D3A7964A0F}" presName="descendantText" presStyleLbl="alignAcc1" presStyleIdx="0" presStyleCnt="3" custScaleY="11545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0C176C2-AD44-4AD6-828D-00B453A722AC}" type="pres">
      <dgm:prSet presAssocID="{0765511F-1543-416F-A70D-270DD3D521B4}" presName="sp" presStyleCnt="0"/>
      <dgm:spPr/>
    </dgm:pt>
    <dgm:pt modelId="{245E092D-4533-4515-9B01-81E26C631D7D}" type="pres">
      <dgm:prSet presAssocID="{1BA29D8C-DF5C-40A0-A3CF-5FAAA4EF6986}" presName="composite" presStyleCnt="0"/>
      <dgm:spPr/>
    </dgm:pt>
    <dgm:pt modelId="{C352C0B2-D092-469C-B146-5100AF985824}" type="pres">
      <dgm:prSet presAssocID="{1BA29D8C-DF5C-40A0-A3CF-5FAAA4EF698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4DE7A7B-33A0-4530-BDA0-C3C18573F827}" type="pres">
      <dgm:prSet presAssocID="{1BA29D8C-DF5C-40A0-A3CF-5FAAA4EF6986}" presName="descendantText" presStyleLbl="alignAcc1" presStyleIdx="1" presStyleCnt="3" custAng="0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D1CB2E-30BD-4D3B-9FAA-6752841F137E}" type="pres">
      <dgm:prSet presAssocID="{8249AF3C-834B-4CBA-8999-D305B8D10798}" presName="sp" presStyleCnt="0"/>
      <dgm:spPr/>
    </dgm:pt>
    <dgm:pt modelId="{01EF89E3-6F86-4F33-A1B7-AA3FE7B76565}" type="pres">
      <dgm:prSet presAssocID="{452BBA6E-A40F-4125-A31B-0EA1B0FFB959}" presName="composite" presStyleCnt="0"/>
      <dgm:spPr/>
    </dgm:pt>
    <dgm:pt modelId="{55BCF1B2-33E4-4048-8768-AC5CDFC41DCE}" type="pres">
      <dgm:prSet presAssocID="{452BBA6E-A40F-4125-A31B-0EA1B0FFB95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958F53C-2920-4161-BF07-0E1FA9D46CA8}" type="pres">
      <dgm:prSet presAssocID="{452BBA6E-A40F-4125-A31B-0EA1B0FFB95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34420A14-71BA-4211-BEFB-365E01DC275D}" srcId="{DF97F3F1-A0D5-4983-9C26-17A439AAC7F9}" destId="{D3B91089-F935-4830-B35F-80D3A7964A0F}" srcOrd="0" destOrd="0" parTransId="{FFE14DD4-7F2C-412B-B1B5-83739443955B}" sibTransId="{0765511F-1543-416F-A70D-270DD3D521B4}"/>
    <dgm:cxn modelId="{1268FB25-EF5F-46F8-8DDF-8C44AC117D05}" type="presOf" srcId="{1BA29D8C-DF5C-40A0-A3CF-5FAAA4EF6986}" destId="{C352C0B2-D092-469C-B146-5100AF985824}" srcOrd="0" destOrd="0" presId="urn:microsoft.com/office/officeart/2005/8/layout/chevron2"/>
    <dgm:cxn modelId="{0326D196-CAE2-4C6B-9BD9-573D03411268}" srcId="{D3B91089-F935-4830-B35F-80D3A7964A0F}" destId="{2E531FC6-85BA-47FF-94B6-55492405D1C1}" srcOrd="0" destOrd="0" parTransId="{2971CFD4-305D-4119-9A8C-861041C7CBBE}" sibTransId="{7542B84A-F5D3-4D1D-B5FB-292262935698}"/>
    <dgm:cxn modelId="{5F0F04D7-3C26-4782-93F3-F099B922FE15}" srcId="{1BA29D8C-DF5C-40A0-A3CF-5FAAA4EF6986}" destId="{7CAFBB1A-54FD-4C68-BAAC-C4BEB6283376}" srcOrd="0" destOrd="0" parTransId="{DF58EFDE-F2A0-430A-912F-A11F88A05BAE}" sibTransId="{7A13ED8B-2769-45B4-8AC7-E6735133FF4A}"/>
    <dgm:cxn modelId="{F6AC5127-E265-4231-B3CF-7B8C934AF638}" type="presOf" srcId="{7CAFBB1A-54FD-4C68-BAAC-C4BEB6283376}" destId="{74DE7A7B-33A0-4530-BDA0-C3C18573F827}" srcOrd="0" destOrd="0" presId="urn:microsoft.com/office/officeart/2005/8/layout/chevron2"/>
    <dgm:cxn modelId="{5EBEBC60-A85E-4DCC-8F71-705FE218BB18}" srcId="{DF97F3F1-A0D5-4983-9C26-17A439AAC7F9}" destId="{452BBA6E-A40F-4125-A31B-0EA1B0FFB959}" srcOrd="2" destOrd="0" parTransId="{1E62EC40-20B2-49F7-91FD-C284F4C2C746}" sibTransId="{8033FBFB-1D6F-4F12-8CB6-51D9C0CDAE56}"/>
    <dgm:cxn modelId="{76EA0963-887A-4913-80DB-8417A5ECE127}" srcId="{452BBA6E-A40F-4125-A31B-0EA1B0FFB959}" destId="{DB874FBB-9F22-435D-B77B-4A47E19C348E}" srcOrd="0" destOrd="0" parTransId="{E8A2EEB9-B598-4F51-B313-C8DEF6812096}" sibTransId="{7706867D-8416-48F9-BF17-E3A2A002B9FD}"/>
    <dgm:cxn modelId="{3B102BC3-DAE7-4C86-A924-3541F75505CA}" type="presOf" srcId="{2E531FC6-85BA-47FF-94B6-55492405D1C1}" destId="{ABDD9020-5896-466E-B14F-13C75ECF11BD}" srcOrd="0" destOrd="0" presId="urn:microsoft.com/office/officeart/2005/8/layout/chevron2"/>
    <dgm:cxn modelId="{06E8BC21-A87E-45ED-9EE2-D6D97635340B}" type="presOf" srcId="{DF97F3F1-A0D5-4983-9C26-17A439AAC7F9}" destId="{4995256C-8E57-4997-9BA4-E1C44689C598}" srcOrd="0" destOrd="0" presId="urn:microsoft.com/office/officeart/2005/8/layout/chevron2"/>
    <dgm:cxn modelId="{64817B43-515D-4A7A-81F0-9A5DB0D54D8B}" type="presOf" srcId="{D3B91089-F935-4830-B35F-80D3A7964A0F}" destId="{96205ADC-B0F1-4DF3-BA6F-AE2138B141D2}" srcOrd="0" destOrd="0" presId="urn:microsoft.com/office/officeart/2005/8/layout/chevron2"/>
    <dgm:cxn modelId="{4F85244D-EC3D-4B22-AD5A-D05ABD715D60}" type="presOf" srcId="{452BBA6E-A40F-4125-A31B-0EA1B0FFB959}" destId="{55BCF1B2-33E4-4048-8768-AC5CDFC41DCE}" srcOrd="0" destOrd="0" presId="urn:microsoft.com/office/officeart/2005/8/layout/chevron2"/>
    <dgm:cxn modelId="{F5E95997-C5CB-4BBD-BED7-EFBAD4226E6A}" srcId="{DF97F3F1-A0D5-4983-9C26-17A439AAC7F9}" destId="{1BA29D8C-DF5C-40A0-A3CF-5FAAA4EF6986}" srcOrd="1" destOrd="0" parTransId="{3655619D-EABC-412F-BFFB-EA3819D25F78}" sibTransId="{8249AF3C-834B-4CBA-8999-D305B8D10798}"/>
    <dgm:cxn modelId="{79460068-0F9F-44ED-90F9-5ADCBD8FF9D7}" type="presOf" srcId="{DB874FBB-9F22-435D-B77B-4A47E19C348E}" destId="{A958F53C-2920-4161-BF07-0E1FA9D46CA8}" srcOrd="0" destOrd="0" presId="urn:microsoft.com/office/officeart/2005/8/layout/chevron2"/>
    <dgm:cxn modelId="{D57DD444-FFE0-4354-8F84-CF5D9C257DF6}" type="presParOf" srcId="{4995256C-8E57-4997-9BA4-E1C44689C598}" destId="{50F90916-C24F-4EBF-8B71-2C2E97AF732E}" srcOrd="0" destOrd="0" presId="urn:microsoft.com/office/officeart/2005/8/layout/chevron2"/>
    <dgm:cxn modelId="{45186F74-94AA-432A-B2A1-FA92EBB87C10}" type="presParOf" srcId="{50F90916-C24F-4EBF-8B71-2C2E97AF732E}" destId="{96205ADC-B0F1-4DF3-BA6F-AE2138B141D2}" srcOrd="0" destOrd="0" presId="urn:microsoft.com/office/officeart/2005/8/layout/chevron2"/>
    <dgm:cxn modelId="{FF13777B-D7E2-457C-B11D-8946AFBF1E36}" type="presParOf" srcId="{50F90916-C24F-4EBF-8B71-2C2E97AF732E}" destId="{ABDD9020-5896-466E-B14F-13C75ECF11BD}" srcOrd="1" destOrd="0" presId="urn:microsoft.com/office/officeart/2005/8/layout/chevron2"/>
    <dgm:cxn modelId="{165C9ED8-823D-41AC-B801-9607E2878AD5}" type="presParOf" srcId="{4995256C-8E57-4997-9BA4-E1C44689C598}" destId="{70C176C2-AD44-4AD6-828D-00B453A722AC}" srcOrd="1" destOrd="0" presId="urn:microsoft.com/office/officeart/2005/8/layout/chevron2"/>
    <dgm:cxn modelId="{0B29AA36-C63C-42A8-9D2D-048B1B537CEC}" type="presParOf" srcId="{4995256C-8E57-4997-9BA4-E1C44689C598}" destId="{245E092D-4533-4515-9B01-81E26C631D7D}" srcOrd="2" destOrd="0" presId="urn:microsoft.com/office/officeart/2005/8/layout/chevron2"/>
    <dgm:cxn modelId="{11AC616F-EA44-4E1A-8532-2ABE20A95468}" type="presParOf" srcId="{245E092D-4533-4515-9B01-81E26C631D7D}" destId="{C352C0B2-D092-469C-B146-5100AF985824}" srcOrd="0" destOrd="0" presId="urn:microsoft.com/office/officeart/2005/8/layout/chevron2"/>
    <dgm:cxn modelId="{5A8D1956-335D-4B16-8DE6-664CB38C2993}" type="presParOf" srcId="{245E092D-4533-4515-9B01-81E26C631D7D}" destId="{74DE7A7B-33A0-4530-BDA0-C3C18573F827}" srcOrd="1" destOrd="0" presId="urn:microsoft.com/office/officeart/2005/8/layout/chevron2"/>
    <dgm:cxn modelId="{90A4876B-018C-4C64-91BD-F26C43757CF5}" type="presParOf" srcId="{4995256C-8E57-4997-9BA4-E1C44689C598}" destId="{F5D1CB2E-30BD-4D3B-9FAA-6752841F137E}" srcOrd="3" destOrd="0" presId="urn:microsoft.com/office/officeart/2005/8/layout/chevron2"/>
    <dgm:cxn modelId="{A8A0ECCE-22B1-4FC0-8DD7-B3D1144FB201}" type="presParOf" srcId="{4995256C-8E57-4997-9BA4-E1C44689C598}" destId="{01EF89E3-6F86-4F33-A1B7-AA3FE7B76565}" srcOrd="4" destOrd="0" presId="urn:microsoft.com/office/officeart/2005/8/layout/chevron2"/>
    <dgm:cxn modelId="{D9C99E50-2D95-4788-BBFB-AF7BB99925EF}" type="presParOf" srcId="{01EF89E3-6F86-4F33-A1B7-AA3FE7B76565}" destId="{55BCF1B2-33E4-4048-8768-AC5CDFC41DCE}" srcOrd="0" destOrd="0" presId="urn:microsoft.com/office/officeart/2005/8/layout/chevron2"/>
    <dgm:cxn modelId="{A6622EF4-EADA-43AB-8744-4AD1CB5D48A1}" type="presParOf" srcId="{01EF89E3-6F86-4F33-A1B7-AA3FE7B76565}" destId="{A958F53C-2920-4161-BF07-0E1FA9D46CA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00546-1848-4273-829C-83D1CE7ADE5F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1</a:t>
          </a:r>
          <a:endParaRPr lang="ko-KR" altLang="en-US" sz="3100" kern="1200" dirty="0"/>
        </a:p>
      </dsp:txBody>
      <dsp:txXfrm rot="-5400000">
        <a:off x="1" y="520688"/>
        <a:ext cx="1039018" cy="445294"/>
      </dsp:txXfrm>
    </dsp:sp>
    <dsp:sp modelId="{5EF5C7DC-0D1A-472B-B8FD-F6D42314B5CA}">
      <dsp:nvSpPr>
        <dsp:cNvPr id="0" name=""/>
        <dsp:cNvSpPr/>
      </dsp:nvSpPr>
      <dsp:spPr>
        <a:xfrm rot="5400000">
          <a:off x="4501966" y="-3461768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 내의 </a:t>
          </a:r>
          <a:r>
            <a:rPr lang="ko-KR" altLang="en-US" sz="2100" kern="1200" dirty="0" smtClean="0">
              <a:solidFill>
                <a:srgbClr val="0070C0"/>
              </a:solidFill>
            </a:rPr>
            <a:t>주요 에너지는 </a:t>
          </a:r>
          <a:r>
            <a:rPr lang="ko-KR" altLang="en-US" sz="2100" kern="1200" dirty="0" smtClean="0"/>
            <a:t>무엇을 위해 사용되고 있는가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48278"/>
        <a:ext cx="7843601" cy="870607"/>
      </dsp:txXfrm>
    </dsp:sp>
    <dsp:sp modelId="{71ED3514-D58C-4441-8BFF-A883456182BC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2</a:t>
          </a:r>
          <a:endParaRPr lang="ko-KR" altLang="en-US" sz="3100" kern="1200" dirty="0"/>
        </a:p>
      </dsp:txBody>
      <dsp:txXfrm rot="-5400000">
        <a:off x="1" y="1809352"/>
        <a:ext cx="1039018" cy="445294"/>
      </dsp:txXfrm>
    </dsp:sp>
    <dsp:sp modelId="{2E158BB9-32DA-441E-84A7-652E6E3A151C}">
      <dsp:nvSpPr>
        <dsp:cNvPr id="0" name=""/>
        <dsp:cNvSpPr/>
      </dsp:nvSpPr>
      <dsp:spPr>
        <a:xfrm rot="5400000">
          <a:off x="4501966" y="-2173104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 내의 </a:t>
          </a:r>
          <a:r>
            <a:rPr lang="ko-KR" altLang="en-US" sz="2100" kern="1200" dirty="0" smtClean="0">
              <a:solidFill>
                <a:srgbClr val="0070C0"/>
              </a:solidFill>
            </a:rPr>
            <a:t>긴장</a:t>
          </a:r>
          <a:r>
            <a:rPr lang="ko-KR" altLang="en-US" sz="2100" kern="1200" dirty="0" smtClean="0"/>
            <a:t>은 생산적인 힘인가</a:t>
          </a:r>
          <a:r>
            <a:rPr lang="en-US" altLang="ko-KR" sz="2100" kern="1200" dirty="0" smtClean="0"/>
            <a:t>, </a:t>
          </a:r>
          <a:r>
            <a:rPr lang="ko-KR" altLang="en-US" sz="2100" kern="1200" dirty="0" smtClean="0"/>
            <a:t>아니면 파괴적인 힘인가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1336942"/>
        <a:ext cx="7843601" cy="870607"/>
      </dsp:txXfrm>
    </dsp:sp>
    <dsp:sp modelId="{B77639F7-A8B9-408F-8F4B-A9A3FC1124DF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100" kern="1200" dirty="0" smtClean="0"/>
            <a:t>3</a:t>
          </a:r>
          <a:endParaRPr lang="ko-KR" altLang="en-US" sz="3100" kern="1200" dirty="0"/>
        </a:p>
      </dsp:txBody>
      <dsp:txXfrm rot="-5400000">
        <a:off x="1" y="3098016"/>
        <a:ext cx="1039018" cy="445294"/>
      </dsp:txXfrm>
    </dsp:sp>
    <dsp:sp modelId="{B231D45A-DA9E-4FE9-9F71-92ADD38BEC40}">
      <dsp:nvSpPr>
        <dsp:cNvPr id="0" name=""/>
        <dsp:cNvSpPr/>
      </dsp:nvSpPr>
      <dsp:spPr>
        <a:xfrm rot="5400000">
          <a:off x="4501966" y="-884440"/>
          <a:ext cx="964803" cy="78906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100" kern="1200" dirty="0" smtClean="0"/>
            <a:t>체계내의 </a:t>
          </a:r>
          <a:r>
            <a:rPr lang="ko-KR" altLang="en-US" sz="2100" kern="1200" dirty="0" smtClean="0">
              <a:solidFill>
                <a:srgbClr val="0070C0"/>
              </a:solidFill>
            </a:rPr>
            <a:t>한 부분의 변화</a:t>
          </a:r>
          <a:r>
            <a:rPr lang="ko-KR" altLang="en-US" sz="2100" kern="1200" dirty="0" smtClean="0">
              <a:solidFill>
                <a:schemeClr val="tx1"/>
              </a:solidFill>
            </a:rPr>
            <a:t>는</a:t>
          </a:r>
          <a:r>
            <a:rPr lang="ko-KR" altLang="en-US" sz="2100" kern="1200" dirty="0" smtClean="0">
              <a:solidFill>
                <a:srgbClr val="0070C0"/>
              </a:solidFill>
            </a:rPr>
            <a:t> </a:t>
          </a:r>
          <a:r>
            <a:rPr lang="ko-KR" altLang="en-US" sz="2100" kern="1200" dirty="0" smtClean="0"/>
            <a:t>다른 부분에 어떤 영향을 미치는가</a:t>
          </a:r>
          <a:r>
            <a:rPr lang="en-US" altLang="ko-KR" sz="2100" kern="1200" dirty="0" smtClean="0"/>
            <a:t>?</a:t>
          </a:r>
          <a:endParaRPr lang="ko-KR" altLang="en-US" sz="2100" kern="1200" dirty="0"/>
        </a:p>
      </dsp:txBody>
      <dsp:txXfrm rot="-5400000">
        <a:off x="1039018" y="2625606"/>
        <a:ext cx="7843601" cy="8706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205ADC-B0F1-4DF3-BA6F-AE2138B141D2}">
      <dsp:nvSpPr>
        <dsp:cNvPr id="0" name=""/>
        <dsp:cNvSpPr/>
      </dsp:nvSpPr>
      <dsp:spPr>
        <a:xfrm rot="5400000">
          <a:off x="-243446" y="325910"/>
          <a:ext cx="1622973" cy="1136081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1</a:t>
          </a:r>
          <a:endParaRPr lang="ko-KR" altLang="en-US" sz="3400" kern="1200" dirty="0"/>
        </a:p>
      </dsp:txBody>
      <dsp:txXfrm rot="-5400000">
        <a:off x="1" y="650505"/>
        <a:ext cx="1136081" cy="486892"/>
      </dsp:txXfrm>
    </dsp:sp>
    <dsp:sp modelId="{ABDD9020-5896-466E-B14F-13C75ECF11BD}">
      <dsp:nvSpPr>
        <dsp:cNvPr id="0" name=""/>
        <dsp:cNvSpPr/>
      </dsp:nvSpPr>
      <dsp:spPr>
        <a:xfrm rot="5400000">
          <a:off x="4352480" y="-3215464"/>
          <a:ext cx="1217993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학생들의 학교적응에 영향을 미치는 조직의 </a:t>
          </a:r>
          <a:r>
            <a:rPr lang="ko-KR" altLang="en-US" sz="2300" kern="1200" dirty="0" smtClean="0">
              <a:solidFill>
                <a:srgbClr val="FF0000"/>
              </a:solidFill>
            </a:rPr>
            <a:t>역동성 파악</a:t>
          </a:r>
          <a:r>
            <a:rPr lang="ko-KR" altLang="en-US" sz="2300" kern="1200" dirty="0" smtClean="0">
              <a:solidFill>
                <a:schemeClr val="tx1"/>
              </a:solidFill>
            </a:rPr>
            <a:t>에</a:t>
          </a:r>
          <a:r>
            <a:rPr lang="ko-KR" altLang="en-US" sz="2300" kern="1200" dirty="0" smtClean="0">
              <a:solidFill>
                <a:srgbClr val="FF0000"/>
              </a:solidFill>
            </a:rPr>
            <a:t> </a:t>
          </a:r>
          <a:r>
            <a:rPr lang="ko-KR" altLang="en-US" sz="2300" kern="1200" dirty="0" smtClean="0"/>
            <a:t>도움</a:t>
          </a:r>
          <a:endParaRPr lang="ko-KR" altLang="en-US" sz="2300" kern="1200" dirty="0"/>
        </a:p>
      </dsp:txBody>
      <dsp:txXfrm rot="-5400000">
        <a:off x="1136081" y="60393"/>
        <a:ext cx="7591334" cy="1099077"/>
      </dsp:txXfrm>
    </dsp:sp>
    <dsp:sp modelId="{C352C0B2-D092-469C-B146-5100AF985824}">
      <dsp:nvSpPr>
        <dsp:cNvPr id="0" name=""/>
        <dsp:cNvSpPr/>
      </dsp:nvSpPr>
      <dsp:spPr>
        <a:xfrm rot="5400000">
          <a:off x="-243446" y="1758728"/>
          <a:ext cx="1622973" cy="1136081"/>
        </a:xfrm>
        <a:prstGeom prst="chevron">
          <a:avLst/>
        </a:prstGeom>
        <a:solidFill>
          <a:schemeClr val="accent3">
            <a:hueOff val="-8269636"/>
            <a:satOff val="13411"/>
            <a:lumOff val="98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2</a:t>
          </a:r>
          <a:endParaRPr lang="ko-KR" altLang="en-US" sz="3400" kern="1200" dirty="0"/>
        </a:p>
      </dsp:txBody>
      <dsp:txXfrm rot="-5400000">
        <a:off x="1" y="2083323"/>
        <a:ext cx="1136081" cy="486892"/>
      </dsp:txXfrm>
    </dsp:sp>
    <dsp:sp modelId="{74DE7A7B-33A0-4530-BDA0-C3C18573F827}">
      <dsp:nvSpPr>
        <dsp:cNvPr id="0" name=""/>
        <dsp:cNvSpPr/>
      </dsp:nvSpPr>
      <dsp:spPr>
        <a:xfrm rot="5400000">
          <a:off x="4434011" y="-1782647"/>
          <a:ext cx="1054932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8269636"/>
              <a:satOff val="13411"/>
              <a:lumOff val="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학생들의 적응문제를 해결하기 위한 </a:t>
          </a:r>
          <a:r>
            <a:rPr lang="ko-KR" altLang="en-US" sz="2300" kern="1200" dirty="0" smtClean="0">
              <a:solidFill>
                <a:srgbClr val="FF0000"/>
              </a:solidFill>
            </a:rPr>
            <a:t>활동계획을 개발</a:t>
          </a:r>
          <a:r>
            <a:rPr lang="ko-KR" altLang="en-US" sz="2300" kern="1200" dirty="0" smtClean="0">
              <a:solidFill>
                <a:schemeClr val="tx1"/>
              </a:solidFill>
            </a:rPr>
            <a:t>하는데 도움</a:t>
          </a:r>
          <a:endParaRPr lang="ko-KR" altLang="en-US" sz="2300" kern="1200" dirty="0">
            <a:solidFill>
              <a:schemeClr val="tx1"/>
            </a:solidFill>
          </a:endParaRPr>
        </a:p>
      </dsp:txBody>
      <dsp:txXfrm rot="-5400000">
        <a:off x="1136081" y="1566781"/>
        <a:ext cx="7599294" cy="951936"/>
      </dsp:txXfrm>
    </dsp:sp>
    <dsp:sp modelId="{55BCF1B2-33E4-4048-8768-AC5CDFC41DCE}">
      <dsp:nvSpPr>
        <dsp:cNvPr id="0" name=""/>
        <dsp:cNvSpPr/>
      </dsp:nvSpPr>
      <dsp:spPr>
        <a:xfrm rot="5400000">
          <a:off x="-243446" y="3191546"/>
          <a:ext cx="1622973" cy="1136081"/>
        </a:xfrm>
        <a:prstGeom prst="chevron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3400" kern="1200" dirty="0" smtClean="0"/>
            <a:t>3</a:t>
          </a:r>
          <a:endParaRPr lang="ko-KR" altLang="en-US" sz="3400" kern="1200" dirty="0"/>
        </a:p>
      </dsp:txBody>
      <dsp:txXfrm rot="-5400000">
        <a:off x="1" y="3516141"/>
        <a:ext cx="1136081" cy="486892"/>
      </dsp:txXfrm>
    </dsp:sp>
    <dsp:sp modelId="{A958F53C-2920-4161-BF07-0E1FA9D46CA8}">
      <dsp:nvSpPr>
        <dsp:cNvPr id="0" name=""/>
        <dsp:cNvSpPr/>
      </dsp:nvSpPr>
      <dsp:spPr>
        <a:xfrm rot="5400000">
          <a:off x="4434011" y="-349829"/>
          <a:ext cx="1054932" cy="76507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-16539272"/>
              <a:satOff val="26822"/>
              <a:lumOff val="1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2300" kern="1200" dirty="0" smtClean="0"/>
            <a:t>활동하는 동안 진행을 </a:t>
          </a:r>
          <a:r>
            <a:rPr lang="ko-KR" altLang="en-US" sz="2300" kern="1200" dirty="0" err="1" smtClean="0">
              <a:solidFill>
                <a:srgbClr val="FF0000"/>
              </a:solidFill>
            </a:rPr>
            <a:t>모니터</a:t>
          </a:r>
          <a:r>
            <a:rPr lang="ko-KR" altLang="en-US" sz="2300" kern="1200" dirty="0" err="1" smtClean="0"/>
            <a:t>하는</a:t>
          </a:r>
          <a:r>
            <a:rPr lang="ko-KR" altLang="en-US" sz="2300" kern="1200" dirty="0" smtClean="0"/>
            <a:t> 데 도움</a:t>
          </a:r>
          <a:endParaRPr lang="ko-KR" altLang="en-US" sz="2300" kern="1200" dirty="0"/>
        </a:p>
      </dsp:txBody>
      <dsp:txXfrm rot="-5400000">
        <a:off x="1136081" y="2999599"/>
        <a:ext cx="7599294" cy="951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97F7A-407A-4F22-AE33-83C097971A69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5A60-88FB-4D3C-9A16-291FB367152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92694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785531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C5A60-88FB-4D3C-9A16-291FB367152A}" type="slidenum">
              <a:rPr lang="ko-KR" altLang="en-US" smtClean="0"/>
              <a:pPr/>
              <a:t>46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직사각형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직사각형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직사각형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직사각형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직사각형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모서리가 둥근 직사각형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모서리가 둥근 직사각형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직사각형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6" name="날짜 개체 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직사각형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직사각형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직사각형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직사각형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모서리가 둥근 직사각형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모서리가 둥근 직사각형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직사각형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직사각형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직사각형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직사각형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직사각형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직사각형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BE1E76C-8983-4962-8141-EDA1515F9525}" type="datetimeFigureOut">
              <a:rPr lang="ko-KR" altLang="en-US" smtClean="0"/>
              <a:pPr/>
              <a:t>2012-04-02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CBD139-D893-4390-8905-D6FA1AF382F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1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1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1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1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학교조직에 대한 이해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박경진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/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순치조직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순치조직에서 조직과 개인은 선택권은 없고 </a:t>
            </a:r>
            <a:r>
              <a:rPr lang="ko-KR" altLang="en-US" dirty="0" smtClean="0">
                <a:solidFill>
                  <a:srgbClr val="FF0000"/>
                </a:solidFill>
              </a:rPr>
              <a:t>참여</a:t>
            </a:r>
            <a:r>
              <a:rPr lang="ko-KR" altLang="en-US" dirty="0" smtClean="0"/>
              <a:t>만 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학교는 순치조직으로 조직의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은 보장되지만 변화는 느림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순치조직에 있어서 가장 어려운 문제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en-US" altLang="ko-KR" dirty="0">
                <a:solidFill>
                  <a:srgbClr val="00B0F0"/>
                </a:solidFill>
              </a:rPr>
              <a:t> </a:t>
            </a:r>
            <a:r>
              <a:rPr lang="en-US" altLang="ko-KR" dirty="0" smtClean="0">
                <a:solidFill>
                  <a:srgbClr val="00B0F0"/>
                </a:solidFill>
              </a:rPr>
              <a:t>  </a:t>
            </a:r>
            <a:r>
              <a:rPr lang="ko-KR" altLang="en-US" dirty="0" smtClean="0">
                <a:solidFill>
                  <a:srgbClr val="00B0F0"/>
                </a:solidFill>
              </a:rPr>
              <a:t>참여자들의 동기유발</a:t>
            </a:r>
            <a:r>
              <a:rPr lang="ko-KR" altLang="en-US" dirty="0" smtClean="0"/>
              <a:t>에 있음</a:t>
            </a:r>
            <a:endParaRPr lang="en-US" altLang="ko-KR" dirty="0" smtClean="0"/>
          </a:p>
          <a:p>
            <a:r>
              <a:rPr lang="ko-KR" altLang="en-US" dirty="0" smtClean="0"/>
              <a:t>우리나라는 사립초등학교와 특수목적 고등학교</a:t>
            </a:r>
            <a:r>
              <a:rPr lang="en-US" altLang="ko-KR" dirty="0" smtClean="0"/>
              <a:t>(</a:t>
            </a:r>
            <a:r>
              <a:rPr lang="ko-KR" altLang="en-US" dirty="0" smtClean="0"/>
              <a:t>과학고등학교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외국어고등학교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자립형 사립고등학교 제외한 모든 학교 순치조직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1643050"/>
            <a:ext cx="8929718" cy="5214950"/>
          </a:xfrm>
        </p:spPr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학교조직은 </a:t>
            </a:r>
            <a:r>
              <a:rPr lang="ko-KR" altLang="en-US" dirty="0" smtClean="0">
                <a:solidFill>
                  <a:srgbClr val="00B050"/>
                </a:solidFill>
              </a:rPr>
              <a:t>분업화</a:t>
            </a:r>
            <a:r>
              <a:rPr lang="ko-KR" altLang="en-US" dirty="0" smtClean="0"/>
              <a:t>가 이루어져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 안에 교무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연구부 나누어짐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업무분장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학교조직의 위계화로 </a:t>
            </a:r>
            <a:r>
              <a:rPr lang="ko-KR" altLang="en-US" dirty="0" smtClean="0">
                <a:solidFill>
                  <a:srgbClr val="00B050"/>
                </a:solidFill>
              </a:rPr>
              <a:t>관료제의 특성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교장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셋째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조직운영상의 </a:t>
            </a:r>
            <a:r>
              <a:rPr lang="ko-KR" altLang="en-US" dirty="0" smtClean="0">
                <a:solidFill>
                  <a:srgbClr val="00B050"/>
                </a:solidFill>
              </a:rPr>
              <a:t>몰인정성과 법규중심의 </a:t>
            </a:r>
            <a:r>
              <a:rPr lang="ko-KR" altLang="en-US" dirty="0" smtClean="0">
                <a:solidFill>
                  <a:prstClr val="black"/>
                </a:solidFill>
              </a:rPr>
              <a:t>학교운영도 관료제적인 특성을 보여줌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넷째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전문성에 기초하여 교원이 충원됨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교사자격증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2249424"/>
            <a:ext cx="8786874" cy="439428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다섯째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교사들의  승진은 대체로 </a:t>
            </a:r>
            <a:r>
              <a:rPr lang="ko-KR" altLang="en-US" dirty="0" smtClean="0">
                <a:solidFill>
                  <a:srgbClr val="00B050"/>
                </a:solidFill>
              </a:rPr>
              <a:t>연공서열</a:t>
            </a:r>
            <a:r>
              <a:rPr lang="ko-KR" altLang="en-US" dirty="0" smtClean="0"/>
              <a:t>에 따라 이루어지고 </a:t>
            </a:r>
            <a:r>
              <a:rPr lang="ko-KR" altLang="en-US" dirty="0" err="1" smtClean="0">
                <a:solidFill>
                  <a:srgbClr val="7030A0"/>
                </a:solidFill>
              </a:rPr>
              <a:t>평생직</a:t>
            </a:r>
            <a:r>
              <a:rPr lang="ko-KR" altLang="en-US" dirty="0" err="1" smtClean="0"/>
              <a:t>으로</a:t>
            </a:r>
            <a:r>
              <a:rPr lang="ko-KR" altLang="en-US" dirty="0" smtClean="0"/>
              <a:t>  보장됨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단순한 관료제 아님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학교조직이 </a:t>
            </a:r>
            <a:r>
              <a:rPr lang="ko-KR" altLang="en-US" dirty="0" smtClean="0">
                <a:solidFill>
                  <a:srgbClr val="7030A0"/>
                </a:solidFill>
              </a:rPr>
              <a:t>인간조직</a:t>
            </a:r>
            <a:r>
              <a:rPr lang="ko-KR" altLang="en-US" dirty="0" smtClean="0"/>
              <a:t>임</a:t>
            </a:r>
            <a:r>
              <a:rPr lang="en-US" altLang="ko-KR" dirty="0" smtClean="0"/>
              <a:t>.  </a:t>
            </a:r>
            <a:r>
              <a:rPr lang="ko-KR" altLang="en-US" dirty="0" smtClean="0"/>
              <a:t>교육대상이 학생이므로 협력보다 관료제를 강조하는 관료제적  관점에 문제가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학교의 주요 구성원인 교사는 </a:t>
            </a:r>
            <a:r>
              <a:rPr lang="ko-KR" altLang="en-US" dirty="0" smtClean="0">
                <a:solidFill>
                  <a:srgbClr val="7030A0"/>
                </a:solidFill>
              </a:rPr>
              <a:t>수업 및 학생에 대한 자유재량권</a:t>
            </a:r>
            <a:r>
              <a:rPr lang="ko-KR" altLang="en-US" dirty="0" smtClean="0"/>
              <a:t>이 있으므로 행정가의 통제 어려움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3. </a:t>
            </a:r>
            <a:r>
              <a:rPr lang="ko-KR" altLang="en-US" dirty="0" smtClean="0"/>
              <a:t>우리나라의 학교조직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2600" dirty="0" smtClean="0"/>
              <a:t>1) </a:t>
            </a:r>
            <a:r>
              <a:rPr lang="ko-KR" altLang="en-US" sz="2600" dirty="0" smtClean="0"/>
              <a:t>학교조직의 현황</a:t>
            </a:r>
            <a:r>
              <a:rPr lang="en-US" altLang="ko-KR" sz="2600" dirty="0" smtClean="0"/>
              <a:t>(</a:t>
            </a:r>
            <a:r>
              <a:rPr lang="ko-KR" altLang="en-US" sz="2600" dirty="0" smtClean="0"/>
              <a:t>출처</a:t>
            </a:r>
            <a:r>
              <a:rPr lang="en-US" altLang="ko-KR" sz="2600" dirty="0" smtClean="0"/>
              <a:t>: </a:t>
            </a:r>
            <a:r>
              <a:rPr lang="ko-KR" altLang="en-US" sz="2600" dirty="0" smtClean="0"/>
              <a:t>교육과학기술부</a:t>
            </a:r>
            <a:r>
              <a:rPr lang="en-US" altLang="ko-KR" sz="2600" dirty="0" smtClean="0"/>
              <a:t>, 2009)</a:t>
            </a:r>
            <a:endParaRPr lang="ko-KR" altLang="en-US" sz="26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599" cy="41799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75657"/>
                <a:gridCol w="1175657"/>
                <a:gridCol w="977668"/>
                <a:gridCol w="1214446"/>
                <a:gridCol w="1334857"/>
                <a:gridCol w="1175657"/>
                <a:gridCol w="1175657"/>
              </a:tblGrid>
              <a:tr h="8359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학교수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학생수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교원수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835982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초등학교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5,267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5,766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4,019,991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3,829,998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140,000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16, 182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중학교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2,731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3,032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1,860,539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2,063,159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92,589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107,986</a:t>
                      </a:r>
                      <a:endParaRPr lang="ko-KR" altLang="en-US" dirty="0"/>
                    </a:p>
                  </a:txBody>
                  <a:tcPr/>
                </a:tc>
              </a:tr>
              <a:tr h="8359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고등학교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1,957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2,159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2,071,468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1,841,374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104,351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120,211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arenBoth"/>
            </a:pPr>
            <a:r>
              <a:rPr lang="ko-KR" altLang="en-US" dirty="0" smtClean="0"/>
              <a:t>중앙 교육행정체계</a:t>
            </a:r>
            <a:endParaRPr lang="en-US" altLang="ko-KR" dirty="0" smtClean="0"/>
          </a:p>
          <a:p>
            <a:pPr marL="624078" indent="-514350">
              <a:buAutoNum type="arabicParenBoth"/>
            </a:pPr>
            <a:endParaRPr lang="en-US" altLang="ko-KR" dirty="0" smtClean="0"/>
          </a:p>
          <a:p>
            <a:r>
              <a:rPr lang="ko-KR" altLang="en-US" dirty="0" smtClean="0"/>
              <a:t>교육과학기술부가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 산하에 지방자치단체별로 광역교육청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err="1" smtClean="0"/>
              <a:t>지역교육지원청</a:t>
            </a:r>
            <a:r>
              <a:rPr lang="ko-KR" altLang="en-US" dirty="0" smtClean="0"/>
              <a:t> 및 단위학교로 행정적 체계가 이어져 있음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/>
          <a:lstStyle/>
          <a:p>
            <a:r>
              <a:rPr lang="en-US" altLang="ko-KR" smtClean="0"/>
              <a:t>2) </a:t>
            </a:r>
            <a:r>
              <a:rPr lang="ko-KR" altLang="en-US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/>
          </a:bodyPr>
          <a:lstStyle/>
          <a:p>
            <a:pPr marL="624078" indent="-514350">
              <a:buAutoNum type="arabicParenBoth"/>
            </a:pPr>
            <a:r>
              <a:rPr lang="ko-KR" altLang="en-US" dirty="0" smtClean="0"/>
              <a:t>중앙 교육행정체계</a:t>
            </a:r>
            <a:endParaRPr lang="en-US" altLang="ko-KR" dirty="0" smtClean="0"/>
          </a:p>
          <a:p>
            <a:pPr marL="624078" indent="-514350">
              <a:buAutoNum type="arabicParenBoth"/>
            </a:pPr>
            <a:endParaRPr lang="en-US" altLang="ko-KR" dirty="0" smtClean="0"/>
          </a:p>
          <a:p>
            <a:r>
              <a:rPr lang="ko-KR" altLang="en-US" dirty="0" smtClean="0"/>
              <a:t>우리나라 교육과학기술부 직제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4</a:t>
            </a:r>
            <a:r>
              <a:rPr lang="ko-KR" altLang="en-US" dirty="0" smtClean="0"/>
              <a:t>실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기획조정실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인재정책실</a:t>
            </a:r>
            <a:r>
              <a:rPr lang="en-US" altLang="ko-KR" dirty="0" smtClean="0"/>
              <a:t>,</a:t>
            </a:r>
            <a:r>
              <a:rPr lang="ko-KR" altLang="en-US" dirty="0" smtClean="0"/>
              <a:t>연구개발정책실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대학지원실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>
                <a:latin typeface="바탕"/>
                <a:ea typeface="바탕"/>
              </a:rPr>
              <a:t>3</a:t>
            </a:r>
            <a:r>
              <a:rPr lang="ko-KR" altLang="en-US" dirty="0" smtClean="0"/>
              <a:t>국 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학교지원국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교육복지국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교육정보통계국</a:t>
            </a:r>
            <a:r>
              <a:rPr lang="en-US" altLang="ko-KR" dirty="0" smtClean="0"/>
              <a:t>)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13</a:t>
            </a:r>
            <a:r>
              <a:rPr lang="ko-KR" altLang="en-US" dirty="0" smtClean="0"/>
              <a:t>관 </a:t>
            </a:r>
            <a:r>
              <a:rPr lang="en-US" altLang="ko-KR" dirty="0" smtClean="0"/>
              <a:t>2</a:t>
            </a:r>
            <a:r>
              <a:rPr lang="ko-KR" altLang="en-US" dirty="0" smtClean="0"/>
              <a:t>단 체제</a:t>
            </a: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en-US" altLang="ko-KR" dirty="0" smtClean="0">
                <a:solidFill>
                  <a:prstClr val="black"/>
                </a:solidFill>
              </a:rPr>
              <a:t> </a:t>
            </a:r>
            <a:r>
              <a:rPr lang="ko-KR" altLang="en-US" dirty="0" smtClean="0"/>
              <a:t>학교사회복지 활동과 특별히 관련이 깊은 부서는 </a:t>
            </a:r>
            <a:r>
              <a:rPr lang="ko-KR" altLang="en-US" dirty="0" err="1" smtClean="0"/>
              <a:t>교육복지과</a:t>
            </a:r>
            <a:r>
              <a:rPr lang="en-US" altLang="ko-KR" dirty="0" smtClean="0"/>
              <a:t>(</a:t>
            </a:r>
            <a:r>
              <a:rPr lang="ko-KR" altLang="en-US" dirty="0" smtClean="0"/>
              <a:t>교육복지우선지원사업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</a:t>
            </a:r>
            <a:r>
              <a:rPr lang="ko-KR" altLang="en-US" dirty="0" smtClean="0"/>
              <a:t>학교조직의 상부구조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(2) </a:t>
            </a:r>
            <a:r>
              <a:rPr lang="ko-KR" altLang="en-US" dirty="0" smtClean="0"/>
              <a:t>지방자치체계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고등학교 상위 조직</a:t>
            </a:r>
            <a:endParaRPr lang="en-US" altLang="ko-KR" dirty="0" smtClean="0"/>
          </a:p>
          <a:p>
            <a:r>
              <a:rPr lang="ko-KR" altLang="en-US" dirty="0" smtClean="0"/>
              <a:t>그 외 학교는 </a:t>
            </a:r>
            <a:r>
              <a:rPr lang="ko-KR" altLang="en-US" dirty="0" err="1" smtClean="0"/>
              <a:t>지역교육지원청</a:t>
            </a:r>
            <a:r>
              <a:rPr lang="ko-KR" altLang="en-US" dirty="0" smtClean="0"/>
              <a:t> </a:t>
            </a:r>
            <a:r>
              <a:rPr lang="ko-KR" altLang="en-US" dirty="0" smtClean="0"/>
              <a:t>행정라인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21444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교원조직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143116"/>
            <a:ext cx="8786874" cy="4714884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0000"/>
                </a:solidFill>
              </a:rPr>
              <a:t>초등학교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50"/>
                </a:solidFill>
              </a:rPr>
              <a:t>전문적 관료제</a:t>
            </a:r>
            <a:r>
              <a:rPr lang="ko-KR" altLang="en-US" dirty="0" smtClean="0"/>
              <a:t>의 성격이 더 강함</a:t>
            </a:r>
            <a:endParaRPr lang="en-US" altLang="ko-KR" dirty="0" smtClean="0"/>
          </a:p>
          <a:p>
            <a:r>
              <a:rPr lang="ko-KR" altLang="en-US" dirty="0" smtClean="0">
                <a:latin typeface="+mn-ea"/>
              </a:rPr>
              <a:t>중•고등학교로 올라 갈 수록 이완결함체계 특성</a:t>
            </a:r>
            <a:endParaRPr lang="en-US" altLang="ko-KR" dirty="0" smtClean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학교조직의 공식적 구조 위계적 지위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교장</a:t>
            </a:r>
            <a:r>
              <a:rPr lang="en-US" altLang="ko-KR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교감</a:t>
            </a:r>
            <a:r>
              <a:rPr lang="en-US" altLang="ko-KR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교사</a:t>
            </a:r>
            <a:r>
              <a:rPr lang="ko-KR" altLang="en-US" dirty="0" smtClean="0">
                <a:latin typeface="+mn-ea"/>
              </a:rPr>
              <a:t>로 구성됨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endParaRPr lang="en-US" altLang="ko-KR" dirty="0" smtClean="0">
              <a:latin typeface="+mn-ea"/>
            </a:endParaRPr>
          </a:p>
          <a:p>
            <a:r>
              <a:rPr lang="ko-KR" altLang="en-US" dirty="0" smtClean="0">
                <a:latin typeface="+mn-ea"/>
              </a:rPr>
              <a:t>교장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en-US" altLang="ko-KR" dirty="0" smtClean="0">
                <a:latin typeface="+mn-ea"/>
              </a:rPr>
              <a:t>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+mn-ea"/>
              </a:rPr>
              <a:t>학교조직의 교육법에 의하면 교장은 교육에 관한 모든 업무를 통괄하고 소속 </a:t>
            </a:r>
            <a:r>
              <a:rPr lang="ko-KR" altLang="en-US" dirty="0" smtClean="0">
                <a:solidFill>
                  <a:srgbClr val="00B050"/>
                </a:solidFill>
                <a:latin typeface="+mn-ea"/>
              </a:rPr>
              <a:t>교직원 지도 감독</a:t>
            </a:r>
            <a:r>
              <a:rPr lang="ko-KR" altLang="en-US" dirty="0" smtClean="0">
                <a:latin typeface="+mn-ea"/>
              </a:rPr>
              <a:t>함</a:t>
            </a:r>
            <a:endParaRPr lang="en-US" altLang="ko-KR" dirty="0" smtClean="0">
              <a:latin typeface="+mn-ea"/>
            </a:endParaRPr>
          </a:p>
          <a:p>
            <a:pPr>
              <a:buNone/>
            </a:pPr>
            <a:r>
              <a:rPr lang="ko-KR" altLang="en-US" dirty="0" smtClean="0">
                <a:latin typeface="+mn-ea"/>
              </a:rPr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+mn-ea"/>
              </a:rPr>
              <a:t>교장의 인식 정도에 따라 학교사회복지 활동의 폭이 좌우됨</a:t>
            </a: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65618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(1) </a:t>
            </a:r>
            <a:r>
              <a:rPr lang="ko-KR" altLang="en-US" dirty="0" smtClean="0"/>
              <a:t>교원조직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700808"/>
            <a:ext cx="8929718" cy="5157192"/>
          </a:xfrm>
        </p:spPr>
        <p:txBody>
          <a:bodyPr>
            <a:normAutofit/>
          </a:bodyPr>
          <a:lstStyle/>
          <a:p>
            <a:r>
              <a:rPr lang="ko-KR" altLang="en-US" dirty="0" smtClean="0">
                <a:ea typeface="맑은 고딕" pitchFamily="50" charset="-127"/>
              </a:rPr>
              <a:t>초등학교와 중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고등학교 조직 차이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초등학교는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학급담임제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방식</a:t>
            </a:r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-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고등학교는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교과담임제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방식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중학교와 인문계 고등학교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대체로 비슷한 교원조직 구조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초등학교와 마찬가지로 최근에는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교육과정 중심</a:t>
            </a:r>
            <a:endParaRPr lang="en-US" altLang="ko-KR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학교사회복지 활동과 관련이 있는 부서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lvl="0">
              <a:buClr>
                <a:srgbClr val="A04DA3"/>
              </a:buCl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교육과정지원부 중 생활지도부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특별활동부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진로상담부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학부모 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/>
          <a:lstStyle/>
          <a:p>
            <a:r>
              <a:rPr lang="ko-KR" altLang="en-US" dirty="0" smtClean="0"/>
              <a:t>학부모 조직</a:t>
            </a:r>
            <a:endParaRPr lang="en-US" altLang="ko-KR" dirty="0" smtClean="0"/>
          </a:p>
          <a:p>
            <a:r>
              <a:rPr lang="ko-KR" altLang="en-US" dirty="0" smtClean="0"/>
              <a:t>교육의 또 다른 주체인 </a:t>
            </a:r>
            <a:r>
              <a:rPr lang="ko-KR" altLang="en-US" dirty="0" err="1" smtClean="0">
                <a:solidFill>
                  <a:srgbClr val="FF0000"/>
                </a:solidFill>
              </a:rPr>
              <a:t>학무모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교육의 대상자인 </a:t>
            </a:r>
            <a:r>
              <a:rPr lang="ko-KR" altLang="en-US" dirty="0" smtClean="0">
                <a:solidFill>
                  <a:srgbClr val="FF0000"/>
                </a:solidFill>
              </a:rPr>
              <a:t>학생들의 권익</a:t>
            </a:r>
            <a:r>
              <a:rPr lang="ko-KR" altLang="en-US" dirty="0" smtClean="0"/>
              <a:t>을 보호하기 위하여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 학교는 </a:t>
            </a:r>
            <a:r>
              <a:rPr lang="ko-KR" altLang="en-US" dirty="0" smtClean="0">
                <a:solidFill>
                  <a:srgbClr val="FF0000"/>
                </a:solidFill>
              </a:rPr>
              <a:t>지역사회의 협조</a:t>
            </a:r>
            <a:r>
              <a:rPr lang="ko-KR" altLang="en-US" dirty="0" smtClean="0"/>
              <a:t>를 얻기 위해서 조직됨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en-US" altLang="ko-KR" dirty="0" smtClean="0"/>
              <a:t>1996</a:t>
            </a:r>
            <a:r>
              <a:rPr lang="ko-KR" altLang="en-US" dirty="0" smtClean="0"/>
              <a:t>년 교육개혁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각급 학교에 </a:t>
            </a:r>
            <a:r>
              <a:rPr lang="ko-KR" altLang="en-US" dirty="0" smtClean="0">
                <a:solidFill>
                  <a:srgbClr val="00B050"/>
                </a:solidFill>
              </a:rPr>
              <a:t>학교운영의 자율성</a:t>
            </a:r>
            <a:r>
              <a:rPr lang="ko-KR" altLang="en-US" dirty="0" smtClean="0"/>
              <a:t>을 높이고 지역의 실정과 특성에 맞는 학교운영 이 가능하게 되었음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14282" y="2249424"/>
            <a:ext cx="8929718" cy="46085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학교교육의 근본목적</a:t>
            </a:r>
            <a:r>
              <a:rPr lang="en-US" altLang="ko-KR" dirty="0" smtClean="0"/>
              <a:t>: </a:t>
            </a:r>
            <a:endParaRPr lang="en-US" altLang="ko-KR" dirty="0"/>
          </a:p>
          <a:p>
            <a:pPr marL="109728" indent="0"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학생의 </a:t>
            </a:r>
            <a:r>
              <a:rPr lang="ko-KR" altLang="en-US" dirty="0" smtClean="0">
                <a:solidFill>
                  <a:srgbClr val="FF0000"/>
                </a:solidFill>
              </a:rPr>
              <a:t>지식과 진리</a:t>
            </a:r>
            <a:r>
              <a:rPr lang="ko-KR" altLang="en-US" dirty="0" smtClean="0"/>
              <a:t>를 추구하는 </a:t>
            </a:r>
            <a:r>
              <a:rPr lang="ko-KR" altLang="en-US" dirty="0" smtClean="0">
                <a:solidFill>
                  <a:srgbClr val="FF0000"/>
                </a:solidFill>
              </a:rPr>
              <a:t>능력</a:t>
            </a:r>
            <a:r>
              <a:rPr lang="ko-KR" altLang="en-US" dirty="0" smtClean="0"/>
              <a:t>에 따라 </a:t>
            </a:r>
            <a:r>
              <a:rPr lang="ko-KR" altLang="en-US" dirty="0" smtClean="0"/>
              <a:t>지도</a:t>
            </a:r>
            <a:r>
              <a:rPr lang="en-US" altLang="ko-KR" dirty="0" smtClean="0"/>
              <a:t> </a:t>
            </a:r>
            <a:r>
              <a:rPr lang="ko-KR" altLang="en-US" dirty="0" smtClean="0"/>
              <a:t>함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교육기본법 </a:t>
            </a:r>
            <a:r>
              <a:rPr lang="en-US" altLang="ko-KR" dirty="0" smtClean="0"/>
              <a:t>2,3,4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교육기회의 </a:t>
            </a:r>
            <a:r>
              <a:rPr lang="ko-KR" altLang="en-US" dirty="0" smtClean="0">
                <a:solidFill>
                  <a:srgbClr val="0070C0"/>
                </a:solidFill>
              </a:rPr>
              <a:t>평등정책</a:t>
            </a:r>
            <a:r>
              <a:rPr lang="ko-KR" altLang="en-US" dirty="0" smtClean="0">
                <a:solidFill>
                  <a:srgbClr val="0070C0"/>
                </a:solidFill>
              </a:rPr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(</a:t>
            </a:r>
            <a:r>
              <a:rPr lang="ko-KR" altLang="en-US" dirty="0" smtClean="0"/>
              <a:t>개인 </a:t>
            </a:r>
            <a:r>
              <a:rPr lang="ko-KR" altLang="en-US" dirty="0" smtClean="0"/>
              <a:t>특성의 존중과 피교육자의 사회화를 </a:t>
            </a:r>
            <a:r>
              <a:rPr lang="ko-KR" altLang="en-US" dirty="0" smtClean="0"/>
              <a:t>기함</a:t>
            </a:r>
            <a:r>
              <a:rPr lang="en-US" altLang="ko-KR" dirty="0" smtClean="0"/>
              <a:t>)</a:t>
            </a:r>
            <a:r>
              <a:rPr lang="ko-KR" altLang="en-US" dirty="0" smtClean="0"/>
              <a:t>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 </a:t>
            </a:r>
            <a:r>
              <a:rPr lang="en-US" altLang="ko-KR" dirty="0" smtClean="0">
                <a:solidFill>
                  <a:srgbClr val="00B050"/>
                </a:solidFill>
              </a:rPr>
              <a:t>  </a:t>
            </a:r>
            <a:r>
              <a:rPr lang="ko-KR" altLang="en-US" dirty="0" smtClean="0">
                <a:solidFill>
                  <a:srgbClr val="00B050"/>
                </a:solidFill>
              </a:rPr>
              <a:t>자율성</a:t>
            </a:r>
            <a:r>
              <a:rPr lang="ko-KR" altLang="en-US" dirty="0" smtClean="0"/>
              <a:t>과 </a:t>
            </a:r>
            <a:r>
              <a:rPr lang="ko-KR" altLang="en-US" dirty="0" smtClean="0">
                <a:solidFill>
                  <a:srgbClr val="00B050"/>
                </a:solidFill>
              </a:rPr>
              <a:t>협동성</a:t>
            </a:r>
            <a:r>
              <a:rPr lang="ko-KR" altLang="en-US" dirty="0" smtClean="0"/>
              <a:t>을 지닌 조화된 시민으로 교육시킨다는 </a:t>
            </a:r>
            <a:r>
              <a:rPr lang="ko-KR" altLang="en-US" dirty="0" smtClean="0"/>
              <a:t>이념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14282" y="5214950"/>
            <a:ext cx="28575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학교조직의 하부구조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(2) </a:t>
            </a:r>
            <a:r>
              <a:rPr lang="ko-KR" altLang="en-US" dirty="0" smtClean="0"/>
              <a:t>학생조직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>
              <a:ea typeface="맑은 고딕" pitchFamily="50" charset="-127"/>
            </a:endParaRPr>
          </a:p>
          <a:p>
            <a:r>
              <a:rPr lang="ko-KR" altLang="en-US" dirty="0" smtClean="0">
                <a:ea typeface="맑은 고딕" pitchFamily="50" charset="-127"/>
              </a:rPr>
              <a:t>초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중등교육법 제 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17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조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학교의 자치활동을 권장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보호하도록 되어 있어 학생들의 조직인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학생회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 구성됨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학교마다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학생회조직의 자율성과 권한을 보장해 주는 정도는 차이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가 있음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교육자치제와 교육위원회 및 학교운영위원회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8929718" cy="4325112"/>
          </a:xfrm>
        </p:spPr>
        <p:txBody>
          <a:bodyPr/>
          <a:lstStyle/>
          <a:p>
            <a:pPr>
              <a:buNone/>
            </a:pPr>
            <a:endParaRPr lang="en-US" altLang="ko-KR" dirty="0" smtClean="0"/>
          </a:p>
          <a:p>
            <a:pPr marL="624078" indent="-514350">
              <a:buAutoNum type="arabicParenR"/>
            </a:pPr>
            <a:r>
              <a:rPr lang="ko-KR" altLang="en-US" dirty="0" smtClean="0"/>
              <a:t>교육자치제의 개념과  기본원리</a:t>
            </a:r>
            <a:endParaRPr lang="en-US" altLang="ko-KR" dirty="0" smtClean="0"/>
          </a:p>
          <a:p>
            <a:pPr marL="624078" indent="-514350">
              <a:buAutoNum type="arabicParenR"/>
            </a:pPr>
            <a:endParaRPr lang="en-US" altLang="ko-KR" dirty="0" smtClean="0"/>
          </a:p>
          <a:p>
            <a:r>
              <a:rPr lang="ko-KR" altLang="en-US" dirty="0" smtClean="0"/>
              <a:t>첫째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지방분권</a:t>
            </a:r>
            <a:r>
              <a:rPr lang="ko-KR" altLang="en-US" dirty="0" smtClean="0"/>
              <a:t>의 원리</a:t>
            </a: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주민통제의 원리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주민이 그들의 대표를 통하여 교육정책을 의결하고 집행하는 것</a:t>
            </a:r>
            <a:endParaRPr lang="en-US" altLang="ko-KR" dirty="0" smtClean="0"/>
          </a:p>
          <a:p>
            <a:r>
              <a:rPr lang="ko-KR" altLang="en-US" dirty="0" smtClean="0"/>
              <a:t>셋째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일반행정으로부터  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분리 </a:t>
            </a:r>
            <a:r>
              <a:rPr lang="en-US" altLang="ko-KR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독립의 원리</a:t>
            </a:r>
            <a:endParaRPr lang="en-US" altLang="ko-KR" dirty="0" smtClean="0">
              <a:solidFill>
                <a:srgbClr val="00B050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넷째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전문적 관리의 원리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구체적으로 </a:t>
            </a:r>
            <a:r>
              <a:rPr lang="ko-KR" altLang="en-US" dirty="0" smtClean="0">
                <a:solidFill>
                  <a:srgbClr val="00B050"/>
                </a:solidFill>
                <a:latin typeface="맑은 고딕" pitchFamily="50" charset="-127"/>
                <a:ea typeface="맑은 고딕" pitchFamily="50" charset="-127"/>
              </a:rPr>
              <a:t>교육감제도</a:t>
            </a:r>
            <a:endParaRPr lang="ko-KR" altLang="en-US" dirty="0">
              <a:solidFill>
                <a:srgbClr val="00B05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교육자치제와 교육위원회 및 학교운영위원회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608576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교육위원의 위상</a:t>
            </a:r>
            <a:endParaRPr lang="en-US" altLang="ko-KR" dirty="0" smtClean="0"/>
          </a:p>
          <a:p>
            <a:pPr>
              <a:buNone/>
            </a:pPr>
            <a:endParaRPr lang="ko-KR" altLang="en-US" dirty="0" smtClean="0"/>
          </a:p>
          <a:p>
            <a:r>
              <a:rPr lang="ko-KR" altLang="en-US" dirty="0" smtClean="0"/>
              <a:t>교육위원회와 교육감은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헌법 제</a:t>
            </a:r>
            <a:r>
              <a:rPr lang="en-US" altLang="ko-KR" dirty="0" smtClean="0"/>
              <a:t>31</a:t>
            </a:r>
            <a:r>
              <a:rPr lang="ko-KR" altLang="en-US" dirty="0" smtClean="0"/>
              <a:t>조  제</a:t>
            </a:r>
            <a:r>
              <a:rPr lang="en-US" altLang="ko-KR" dirty="0" smtClean="0"/>
              <a:t>4</a:t>
            </a:r>
            <a:r>
              <a:rPr lang="ko-KR" altLang="en-US" dirty="0" smtClean="0"/>
              <a:t>항의 교육의 자주성  보장을 위하여 헌법 제</a:t>
            </a:r>
            <a:r>
              <a:rPr lang="en-US" altLang="ko-KR" dirty="0" smtClean="0"/>
              <a:t>117</a:t>
            </a:r>
            <a:r>
              <a:rPr lang="ko-KR" altLang="en-US" dirty="0" smtClean="0"/>
              <a:t>조 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항과 지방자치법  제</a:t>
            </a:r>
            <a:r>
              <a:rPr lang="en-US" altLang="ko-KR" dirty="0" smtClean="0"/>
              <a:t>2</a:t>
            </a:r>
            <a:r>
              <a:rPr lang="ko-KR" altLang="en-US" dirty="0" smtClean="0"/>
              <a:t>조 상의  지방자치단체인 시도가 교육기관을 설치 경영하고 지도 감독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교육감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일반 행정사무를 분장하고 있는 </a:t>
            </a:r>
            <a:r>
              <a:rPr lang="ko-KR" altLang="en-US" dirty="0" err="1" smtClean="0">
                <a:latin typeface="맑은 고딕" pitchFamily="50" charset="-127"/>
                <a:ea typeface="맑은 고딕" pitchFamily="50" charset="-127"/>
              </a:rPr>
              <a:t>지방자치단체과는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별도로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특히 </a:t>
            </a:r>
            <a:r>
              <a:rPr lang="ko-KR" altLang="en-US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과학 및 체육에 관한 사무를 분장하기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위하여 두는 특별집행기관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63832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249424"/>
            <a:ext cx="9144000" cy="4608576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우리나라  학교조직은 </a:t>
            </a:r>
            <a:r>
              <a:rPr lang="ko-KR" altLang="en-US" dirty="0" smtClean="0">
                <a:solidFill>
                  <a:srgbClr val="FF0000"/>
                </a:solidFill>
              </a:rPr>
              <a:t>전문적 관료제와 순치조직이완결합체계</a:t>
            </a:r>
            <a:r>
              <a:rPr lang="ko-KR" altLang="en-US" dirty="0" smtClean="0"/>
              <a:t>라는 특성을 가짐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학교조직 내부에만 초점 </a:t>
            </a:r>
            <a:r>
              <a:rPr lang="en-US" altLang="ko-KR" dirty="0" smtClean="0"/>
              <a:t>:</a:t>
            </a:r>
            <a:r>
              <a:rPr lang="ko-KR" altLang="en-US" dirty="0" smtClean="0"/>
              <a:t> </a:t>
            </a:r>
            <a:r>
              <a:rPr lang="ko-KR" altLang="en-US" dirty="0" smtClean="0"/>
              <a:t>전통적 시각에서 학교조직을 분석하는 것은 </a:t>
            </a:r>
            <a:r>
              <a:rPr lang="ko-KR" altLang="en-US" dirty="0" smtClean="0"/>
              <a:t>정태적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폐쇄적인 </a:t>
            </a:r>
            <a:r>
              <a:rPr lang="ko-KR" altLang="en-US" dirty="0" smtClean="0"/>
              <a:t>접근에 </a:t>
            </a:r>
            <a:r>
              <a:rPr lang="ko-KR" altLang="en-US" dirty="0" err="1" smtClean="0"/>
              <a:t>머뭄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*  </a:t>
            </a:r>
            <a:r>
              <a:rPr lang="ko-KR" altLang="en-US" dirty="0" smtClean="0"/>
              <a:t>변화하는 사회체계 내에서 </a:t>
            </a:r>
            <a:r>
              <a:rPr lang="ko-KR" altLang="en-US" dirty="0" smtClean="0">
                <a:solidFill>
                  <a:srgbClr val="00B0F0"/>
                </a:solidFill>
              </a:rPr>
              <a:t>교육의 효율성</a:t>
            </a:r>
            <a:r>
              <a:rPr lang="ko-KR" altLang="en-US" dirty="0" smtClean="0"/>
              <a:t>을 높이려는 능동적인 시각에서 </a:t>
            </a:r>
            <a:r>
              <a:rPr lang="ko-KR" altLang="en-US" dirty="0" smtClean="0">
                <a:solidFill>
                  <a:srgbClr val="FF0000"/>
                </a:solidFill>
              </a:rPr>
              <a:t>체계이론 도입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학교 환경변화에 초점</a:t>
            </a:r>
            <a:r>
              <a:rPr lang="ko-KR" altLang="en-US" dirty="0" smtClean="0"/>
              <a:t>을 두고 있는 </a:t>
            </a:r>
            <a:r>
              <a:rPr lang="ko-KR" altLang="en-US" dirty="0" smtClean="0">
                <a:solidFill>
                  <a:srgbClr val="FFC000"/>
                </a:solidFill>
              </a:rPr>
              <a:t>학교와 </a:t>
            </a:r>
            <a:r>
              <a:rPr lang="ko-KR" altLang="en-US" dirty="0" err="1" smtClean="0">
                <a:solidFill>
                  <a:srgbClr val="FFC000"/>
                </a:solidFill>
              </a:rPr>
              <a:t>사회복지사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en-US" altLang="ko-KR" dirty="0"/>
              <a:t> 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일반체계이론</a:t>
            </a:r>
            <a:r>
              <a:rPr lang="ko-KR" altLang="en-US" dirty="0" smtClean="0"/>
              <a:t>에 입각하여 학교조직을 </a:t>
            </a:r>
            <a:r>
              <a:rPr lang="ko-KR" altLang="en-US" dirty="0" smtClean="0"/>
              <a:t>이해 필요</a:t>
            </a:r>
            <a:endParaRPr lang="ko-KR" altLang="en-US" dirty="0"/>
          </a:p>
        </p:txBody>
      </p:sp>
      <p:sp>
        <p:nvSpPr>
          <p:cNvPr id="4" name="줄무늬가 있는 오른쪽 화살표 3"/>
          <p:cNvSpPr/>
          <p:nvPr/>
        </p:nvSpPr>
        <p:spPr>
          <a:xfrm>
            <a:off x="395536" y="3339464"/>
            <a:ext cx="357190" cy="45719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★</a:t>
            </a:r>
            <a:r>
              <a:rPr lang="ko-KR" altLang="en-US" dirty="0" smtClean="0"/>
              <a:t>일반체계이론의  주요가치</a:t>
            </a:r>
            <a:r>
              <a:rPr lang="ko-KR" altLang="en-US" dirty="0" smtClean="0">
                <a:latin typeface="바탕"/>
                <a:ea typeface="바탕"/>
              </a:rPr>
              <a:t>★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err="1" smtClean="0"/>
              <a:t>사회복지사로</a:t>
            </a:r>
            <a:r>
              <a:rPr lang="ko-KR" altLang="en-US" dirty="0" smtClean="0"/>
              <a:t> 하여금 하나의 </a:t>
            </a:r>
            <a:r>
              <a:rPr lang="ko-KR" altLang="en-US" dirty="0" err="1" smtClean="0">
                <a:solidFill>
                  <a:srgbClr val="FF0000"/>
                </a:solidFill>
              </a:rPr>
              <a:t>준거틀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안에서 </a:t>
            </a:r>
            <a:r>
              <a:rPr lang="ko-KR" altLang="en-US" dirty="0" smtClean="0">
                <a:solidFill>
                  <a:srgbClr val="FF0000"/>
                </a:solidFill>
              </a:rPr>
              <a:t>학교의 구조와 기능을 이해하고 점검</a:t>
            </a:r>
            <a:r>
              <a:rPr lang="ko-KR" altLang="en-US" dirty="0" smtClean="0"/>
              <a:t>할 수 해줌</a:t>
            </a:r>
            <a:endParaRPr lang="en-US" altLang="ko-KR" dirty="0" smtClean="0"/>
          </a:p>
          <a:p>
            <a:r>
              <a:rPr lang="ko-KR" altLang="en-US" dirty="0" smtClean="0"/>
              <a:t>인간행위는  </a:t>
            </a:r>
            <a:r>
              <a:rPr lang="ko-KR" altLang="en-US" dirty="0" smtClean="0">
                <a:solidFill>
                  <a:srgbClr val="00B0F0"/>
                </a:solidFill>
              </a:rPr>
              <a:t>목적</a:t>
            </a:r>
            <a:r>
              <a:rPr lang="ko-KR" altLang="en-US" dirty="0" smtClean="0"/>
              <a:t>을 향하고 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인간은 노력은 하며 </a:t>
            </a:r>
            <a:r>
              <a:rPr lang="en-US" altLang="ko-KR" dirty="0" smtClean="0"/>
              <a:t>‘</a:t>
            </a:r>
            <a:r>
              <a:rPr lang="ko-KR" altLang="en-US" dirty="0" smtClean="0">
                <a:solidFill>
                  <a:srgbClr val="00B0F0"/>
                </a:solidFill>
              </a:rPr>
              <a:t>동기부여</a:t>
            </a:r>
            <a:r>
              <a:rPr lang="en-US" altLang="ko-KR" dirty="0" smtClean="0"/>
              <a:t>’</a:t>
            </a:r>
            <a:r>
              <a:rPr lang="ko-KR" altLang="en-US" dirty="0" smtClean="0"/>
              <a:t>를  보여준다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인간은 </a:t>
            </a:r>
            <a:r>
              <a:rPr lang="ko-KR" altLang="en-US" dirty="0" smtClean="0">
                <a:solidFill>
                  <a:srgbClr val="00B0F0"/>
                </a:solidFill>
              </a:rPr>
              <a:t>질서 있게 행동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이 이론의 전체성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다양한 학교체계  내의 </a:t>
            </a:r>
            <a:r>
              <a:rPr lang="ko-KR" altLang="en-US" dirty="0" smtClean="0">
                <a:solidFill>
                  <a:srgbClr val="00B050"/>
                </a:solidFill>
              </a:rPr>
              <a:t>상호 관련성과  상호 독립성</a:t>
            </a:r>
            <a:r>
              <a:rPr lang="ko-KR" altLang="en-US" dirty="0" smtClean="0"/>
              <a:t>을 설명할 수 있도록 해 </a:t>
            </a:r>
            <a:r>
              <a:rPr lang="ko-KR" altLang="en-US" dirty="0" smtClean="0"/>
              <a:t>줌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학교조직에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대한 체계이론의 적용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1) </a:t>
            </a:r>
            <a:r>
              <a:rPr lang="ko-KR" altLang="en-US" dirty="0" smtClean="0"/>
              <a:t>체계이론 적용의 유용성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>
              <a:latin typeface="바탕"/>
              <a:ea typeface="바탕"/>
            </a:endParaRPr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err="1" smtClean="0"/>
              <a:t>학교사회복지사에게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개인을 환경과 </a:t>
            </a:r>
            <a:r>
              <a:rPr lang="ko-KR" altLang="en-US" dirty="0" err="1" smtClean="0">
                <a:solidFill>
                  <a:srgbClr val="00B050"/>
                </a:solidFill>
              </a:rPr>
              <a:t>연관지어</a:t>
            </a:r>
            <a:r>
              <a:rPr lang="ko-KR" altLang="en-US" dirty="0" smtClean="0">
                <a:solidFill>
                  <a:srgbClr val="00B050"/>
                </a:solidFill>
              </a:rPr>
              <a:t> 보는 것을 가능</a:t>
            </a:r>
            <a:r>
              <a:rPr lang="ko-KR" altLang="en-US" dirty="0" smtClean="0"/>
              <a:t>하게  함</a:t>
            </a:r>
            <a:r>
              <a:rPr lang="ko-KR" altLang="en-US" dirty="0" smtClean="0"/>
              <a:t>.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일반체계이론은  </a:t>
            </a:r>
            <a:r>
              <a:rPr lang="ko-KR" altLang="en-US" dirty="0" err="1" smtClean="0"/>
              <a:t>학교사회복지사에게</a:t>
            </a:r>
            <a:r>
              <a:rPr lang="ko-KR" altLang="en-US" dirty="0" smtClean="0"/>
              <a:t>  </a:t>
            </a:r>
            <a:r>
              <a:rPr lang="ko-KR" altLang="en-US" dirty="0" smtClean="0">
                <a:solidFill>
                  <a:srgbClr val="0070C0"/>
                </a:solidFill>
              </a:rPr>
              <a:t>사회조직체로서 학교의  </a:t>
            </a:r>
            <a:r>
              <a:rPr lang="ko-KR" altLang="en-US" dirty="0" err="1" smtClean="0">
                <a:solidFill>
                  <a:srgbClr val="0070C0"/>
                </a:solidFill>
              </a:rPr>
              <a:t>효과성을</a:t>
            </a:r>
            <a:r>
              <a:rPr lang="ko-KR" altLang="en-US" dirty="0" smtClean="0">
                <a:solidFill>
                  <a:srgbClr val="0070C0"/>
                </a:solidFill>
              </a:rPr>
              <a:t> 개발하는 도움</a:t>
            </a:r>
            <a:r>
              <a:rPr lang="ko-KR" altLang="en-US" dirty="0" smtClean="0"/>
              <a:t>을  줄 있는 </a:t>
            </a:r>
            <a:r>
              <a:rPr lang="ko-KR" altLang="en-US" dirty="0" smtClean="0">
                <a:solidFill>
                  <a:srgbClr val="FFC000"/>
                </a:solidFill>
              </a:rPr>
              <a:t>체계적</a:t>
            </a:r>
            <a:r>
              <a:rPr lang="en-US" altLang="ko-KR" dirty="0" smtClean="0">
                <a:solidFill>
                  <a:srgbClr val="FFC000"/>
                </a:solidFill>
              </a:rPr>
              <a:t>,  </a:t>
            </a:r>
            <a:r>
              <a:rPr lang="ko-KR" altLang="en-US" dirty="0" smtClean="0">
                <a:solidFill>
                  <a:srgbClr val="FFC000"/>
                </a:solidFill>
              </a:rPr>
              <a:t>이론적 구성체</a:t>
            </a:r>
            <a:r>
              <a:rPr lang="ko-KR" altLang="en-US" dirty="0" smtClean="0"/>
              <a:t>임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286256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786322"/>
          </a:xfrm>
        </p:spPr>
        <p:txBody>
          <a:bodyPr/>
          <a:lstStyle/>
          <a:p>
            <a:r>
              <a:rPr lang="ko-KR" altLang="en-US" dirty="0" smtClean="0"/>
              <a:t>체계의  기본요소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하위체계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 환경</a:t>
            </a:r>
            <a:r>
              <a:rPr lang="en-US" altLang="ko-KR" dirty="0" smtClean="0"/>
              <a:t>, </a:t>
            </a:r>
            <a:r>
              <a:rPr lang="ko-KR" altLang="en-US" dirty="0" smtClean="0"/>
              <a:t>투입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 산출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변환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환류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통제 </a:t>
            </a:r>
            <a:endParaRPr lang="en-US" altLang="ko-KR" dirty="0" smtClean="0"/>
          </a:p>
          <a:p>
            <a:pPr marL="109728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이러한 체계들은  </a:t>
            </a:r>
            <a:r>
              <a:rPr lang="ko-KR" altLang="en-US" dirty="0" smtClean="0">
                <a:solidFill>
                  <a:srgbClr val="FF0000"/>
                </a:solidFill>
              </a:rPr>
              <a:t>상호 의존성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전체성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지속성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조직성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안정성</a:t>
            </a:r>
            <a:r>
              <a:rPr lang="ko-KR" altLang="en-US" dirty="0" smtClean="0"/>
              <a:t>의  속성을 가지고  투입</a:t>
            </a:r>
            <a:r>
              <a:rPr lang="en-US" altLang="ko-KR" dirty="0" smtClean="0"/>
              <a:t>-</a:t>
            </a:r>
            <a:r>
              <a:rPr lang="ko-KR" altLang="en-US" dirty="0" smtClean="0"/>
              <a:t>변환</a:t>
            </a:r>
            <a:r>
              <a:rPr lang="en-US" altLang="ko-KR" dirty="0" smtClean="0"/>
              <a:t>-</a:t>
            </a:r>
            <a:r>
              <a:rPr lang="ko-KR" altLang="en-US" dirty="0" smtClean="0"/>
              <a:t>산출과 같은  </a:t>
            </a:r>
            <a:r>
              <a:rPr lang="ko-KR" altLang="en-US" dirty="0" err="1" smtClean="0">
                <a:solidFill>
                  <a:srgbClr val="FF0000"/>
                </a:solidFill>
              </a:rPr>
              <a:t>환류의</a:t>
            </a:r>
            <a:r>
              <a:rPr lang="ko-KR" altLang="en-US" dirty="0" smtClean="0">
                <a:solidFill>
                  <a:srgbClr val="FF0000"/>
                </a:solidFill>
              </a:rPr>
              <a:t>  과정</a:t>
            </a:r>
            <a:r>
              <a:rPr lang="ko-KR" altLang="en-US" dirty="0" smtClean="0"/>
              <a:t>을  밟는다</a:t>
            </a:r>
            <a:r>
              <a:rPr lang="en-US" altLang="ko-KR" dirty="0" smtClean="0"/>
              <a:t>.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체계가 그 경계를  넘어 외부의  환경과 에너지 또는 </a:t>
            </a:r>
            <a:r>
              <a:rPr lang="ko-KR" altLang="en-US" dirty="0" smtClean="0">
                <a:solidFill>
                  <a:srgbClr val="0070C0"/>
                </a:solidFill>
              </a:rPr>
              <a:t>정보를 활발하게 교류</a:t>
            </a:r>
            <a:r>
              <a:rPr lang="ko-KR" altLang="en-US" dirty="0" smtClean="0"/>
              <a:t>하느냐 아니냐에 따라  개방체계  또는  폐쇄체계의  성격을 띤다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폐쇄체계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  변화와  성장이  없는  엔트로피 상태에 이름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학교사회복지사가  관심을 갖는 것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    체계가 환경과  끊임없이  상호작용하면서  </a:t>
            </a:r>
            <a:r>
              <a:rPr lang="ko-KR" altLang="en-US" dirty="0" smtClean="0">
                <a:solidFill>
                  <a:srgbClr val="0070C0"/>
                </a:solidFill>
              </a:rPr>
              <a:t>안정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지속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변화해 가는  개방체계</a:t>
            </a:r>
            <a:r>
              <a:rPr lang="ko-KR" altLang="en-US" dirty="0" smtClean="0"/>
              <a:t>이며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학교를  개방적 사회체계로 간주함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286256"/>
            <a:ext cx="5000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체계의 개념 및 특성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체계이론은  사회복지의 생태학적 개념을 이해함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모든 체계는 </a:t>
            </a:r>
            <a:r>
              <a:rPr lang="ko-KR" altLang="en-US" dirty="0" smtClean="0">
                <a:solidFill>
                  <a:srgbClr val="FF0000"/>
                </a:solidFill>
              </a:rPr>
              <a:t>하위체계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상위체계</a:t>
            </a:r>
            <a:r>
              <a:rPr lang="ko-KR" altLang="en-US" dirty="0" smtClean="0"/>
              <a:t>를  가짐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체계는 </a:t>
            </a:r>
            <a:r>
              <a:rPr lang="ko-KR" altLang="en-US" dirty="0" smtClean="0">
                <a:solidFill>
                  <a:srgbClr val="FF0000"/>
                </a:solidFill>
              </a:rPr>
              <a:t>개방</a:t>
            </a:r>
            <a:r>
              <a:rPr lang="ko-KR" altLang="en-US" dirty="0" smtClean="0"/>
              <a:t>되어 있거나 또는 </a:t>
            </a:r>
            <a:r>
              <a:rPr lang="ko-KR" altLang="en-US" dirty="0" smtClean="0">
                <a:solidFill>
                  <a:srgbClr val="FF0000"/>
                </a:solidFill>
              </a:rPr>
              <a:t>폐쇄</a:t>
            </a:r>
            <a:r>
              <a:rPr lang="ko-KR" altLang="en-US" dirty="0" smtClean="0"/>
              <a:t>되어 있음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③ </a:t>
            </a:r>
            <a:r>
              <a:rPr lang="ko-KR" altLang="en-US" dirty="0" smtClean="0">
                <a:solidFill>
                  <a:srgbClr val="FF0000"/>
                </a:solidFill>
              </a:rPr>
              <a:t>개방체계</a:t>
            </a:r>
            <a:r>
              <a:rPr lang="ko-KR" altLang="en-US" dirty="0" smtClean="0"/>
              <a:t>는 </a:t>
            </a:r>
            <a:r>
              <a:rPr lang="ko-KR" altLang="en-US" dirty="0" smtClean="0">
                <a:solidFill>
                  <a:srgbClr val="00B0F0"/>
                </a:solidFill>
              </a:rPr>
              <a:t>환경과의 호환성</a:t>
            </a:r>
            <a:r>
              <a:rPr lang="ko-KR" altLang="en-US" dirty="0" smtClean="0"/>
              <a:t>을 가지나 폐쇄체계   는  그렇지 않음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④ </a:t>
            </a:r>
            <a:r>
              <a:rPr lang="ko-KR" altLang="en-US" dirty="0" smtClean="0">
                <a:solidFill>
                  <a:srgbClr val="FF0000"/>
                </a:solidFill>
              </a:rPr>
              <a:t>폐쇄체계</a:t>
            </a:r>
            <a:r>
              <a:rPr lang="ko-KR" altLang="en-US" dirty="0" smtClean="0"/>
              <a:t>는  </a:t>
            </a:r>
            <a:r>
              <a:rPr lang="ko-KR" altLang="en-US" dirty="0" smtClean="0">
                <a:solidFill>
                  <a:srgbClr val="00B0F0"/>
                </a:solidFill>
              </a:rPr>
              <a:t>엔트로피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조직해체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침체</a:t>
            </a:r>
            <a:r>
              <a:rPr lang="ko-KR" altLang="en-US" dirty="0" smtClean="0"/>
              <a:t>라는 특징이 있음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개방체계는  항상성을 향해  가려는  경향이  있음</a:t>
            </a:r>
            <a:r>
              <a:rPr lang="en-US" altLang="ko-KR" dirty="0" smtClean="0"/>
              <a:t>.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두  체계 모두 평형상태를 유지하려고 함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</a:t>
            </a:r>
            <a:r>
              <a:rPr lang="ko-KR" altLang="en-US" dirty="0" smtClean="0"/>
              <a:t>투입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전환</a:t>
            </a:r>
            <a:r>
              <a:rPr lang="en-US" altLang="ko-KR" dirty="0" smtClean="0"/>
              <a:t>,</a:t>
            </a:r>
            <a:r>
              <a:rPr lang="ko-KR" altLang="en-US" dirty="0" smtClean="0"/>
              <a:t>산출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2000240"/>
            <a:ext cx="8686800" cy="4857760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개방체계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  외부로부터 에너지와  정보를 투입 받아 체계변형 체계자체를 유지</a:t>
            </a:r>
            <a:r>
              <a:rPr lang="en-US" altLang="ko-KR" dirty="0" smtClean="0"/>
              <a:t>,  </a:t>
            </a:r>
            <a:r>
              <a:rPr lang="ko-KR" altLang="en-US" dirty="0" smtClean="0"/>
              <a:t>외부환경에 필요한 </a:t>
            </a:r>
            <a:r>
              <a:rPr lang="ko-KR" altLang="en-US" dirty="0" err="1" smtClean="0"/>
              <a:t>생산물내보냄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FF0000"/>
                </a:solidFill>
              </a:rPr>
              <a:t>투입</a:t>
            </a:r>
            <a:r>
              <a:rPr lang="ko-KR" altLang="en-US" dirty="0" smtClean="0"/>
              <a:t>은 자원과  정보는 및  특별활동  등을 포함한 교과과정 수행과  교무회의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 회의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학생회 등 행정적 의사결정 등 내적 처리과정을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통한 </a:t>
            </a:r>
            <a:r>
              <a:rPr lang="ko-KR" altLang="en-US" dirty="0" smtClean="0">
                <a:solidFill>
                  <a:srgbClr val="FF0000"/>
                </a:solidFill>
              </a:rPr>
              <a:t>전환</a:t>
            </a:r>
            <a:r>
              <a:rPr lang="ko-KR" altLang="en-US" dirty="0" smtClean="0"/>
              <a:t>을 거쳐 학교와 사회에 기여할 수 있는 창의력과 책임감을 가진 학생들을 </a:t>
            </a:r>
            <a:r>
              <a:rPr lang="ko-KR" altLang="en-US" dirty="0" smtClean="0">
                <a:solidFill>
                  <a:srgbClr val="FF0000"/>
                </a:solidFill>
              </a:rPr>
              <a:t>산출</a:t>
            </a:r>
            <a:r>
              <a:rPr lang="ko-KR" altLang="en-US" dirty="0" smtClean="0"/>
              <a:t>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285720" y="2786058"/>
            <a:ext cx="214314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학교조직의 특성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첫째</a:t>
            </a:r>
            <a:r>
              <a:rPr lang="en-US" altLang="ko-KR" dirty="0" smtClean="0"/>
              <a:t>: </a:t>
            </a:r>
            <a:r>
              <a:rPr lang="ko-KR" altLang="en-US" dirty="0" smtClean="0">
                <a:solidFill>
                  <a:srgbClr val="00B050"/>
                </a:solidFill>
              </a:rPr>
              <a:t>교육과 사회복지의 궁극적인 목적이 유사함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 </a:t>
            </a:r>
            <a:r>
              <a:rPr lang="ko-KR" altLang="en-US" dirty="0" smtClean="0"/>
              <a:t>개인이 환경과의  조화로운 삶 속에서 최대의 </a:t>
            </a:r>
            <a:r>
              <a:rPr lang="ko-KR" altLang="en-US" dirty="0" smtClean="0">
                <a:solidFill>
                  <a:srgbClr val="FF0000"/>
                </a:solidFill>
              </a:rPr>
              <a:t>성장과 자기 가치를 </a:t>
            </a:r>
            <a:r>
              <a:rPr lang="ko-KR" altLang="en-US" dirty="0" smtClean="0"/>
              <a:t>성장할 수 있도록 돕는 사회사업 목적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둘째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학교와 사회복지기관 두 조직 모두 </a:t>
            </a:r>
            <a:r>
              <a:rPr lang="ko-KR" altLang="en-US" dirty="0" smtClean="0">
                <a:solidFill>
                  <a:srgbClr val="00B050"/>
                </a:solidFill>
              </a:rPr>
              <a:t>인간봉사조직</a:t>
            </a:r>
            <a:r>
              <a:rPr lang="ko-KR" altLang="en-US" dirty="0" smtClean="0"/>
              <a:t>으로 조직상 성격이 유사하다는 점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☞ </a:t>
            </a:r>
            <a:r>
              <a:rPr lang="ko-KR" altLang="en-US" dirty="0" smtClean="0">
                <a:solidFill>
                  <a:srgbClr val="FFC000"/>
                </a:solidFill>
                <a:latin typeface="맑은 고딕" pitchFamily="50" charset="-127"/>
                <a:ea typeface="맑은 고딕" pitchFamily="50" charset="-127"/>
              </a:rPr>
              <a:t>각 개인의 복지를 보호 유지 또는 증진함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을 주요 기능으로 하는 조직체들을 인간봉사조직</a:t>
            </a:r>
            <a:endParaRPr lang="ko-KR" altLang="en-US" dirty="0"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부정적 엔트로피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엔트로피 </a:t>
            </a:r>
            <a:endParaRPr lang="en-US" altLang="ko-KR" dirty="0" smtClean="0"/>
          </a:p>
          <a:p>
            <a:pPr marL="109728" indent="0">
              <a:buNone/>
            </a:pPr>
            <a:r>
              <a:rPr lang="en-US" altLang="ko-KR" dirty="0"/>
              <a:t>:</a:t>
            </a:r>
            <a:r>
              <a:rPr lang="ko-KR" altLang="en-US" dirty="0" smtClean="0">
                <a:solidFill>
                  <a:srgbClr val="FF0000"/>
                </a:solidFill>
              </a:rPr>
              <a:t>조직이 해체 </a:t>
            </a:r>
            <a:r>
              <a:rPr lang="ko-KR" altLang="en-US" dirty="0" smtClean="0"/>
              <a:t>또는 </a:t>
            </a:r>
            <a:r>
              <a:rPr lang="ko-KR" altLang="en-US" dirty="0" smtClean="0">
                <a:solidFill>
                  <a:srgbClr val="FF0000"/>
                </a:solidFill>
              </a:rPr>
              <a:t>소멸</a:t>
            </a:r>
            <a:r>
              <a:rPr lang="ko-KR" altLang="en-US" dirty="0" smtClean="0"/>
              <a:t>되어 가는  과정을 말한다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개방체계는 더 많은 에너지와 정보를 받아들임으로써 엔트로피적인 효력을 상쇄시킬 수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안정 상태와 역동적 항상성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개방체계는 </a:t>
            </a:r>
            <a:r>
              <a:rPr lang="ko-KR" altLang="en-US" dirty="0" smtClean="0">
                <a:solidFill>
                  <a:srgbClr val="0070C0"/>
                </a:solidFill>
              </a:rPr>
              <a:t>자율규제장치</a:t>
            </a:r>
            <a:r>
              <a:rPr lang="ko-KR" altLang="en-US" dirty="0" smtClean="0"/>
              <a:t>를 가지고 있어 항상 평형상태를 유지한다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항상성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환경으로부터 계속 에너지가 이입되고 생산물이 계속 유출되지만 </a:t>
            </a:r>
            <a:r>
              <a:rPr lang="ko-KR" altLang="en-US" dirty="0" smtClean="0">
                <a:solidFill>
                  <a:srgbClr val="FF0000"/>
                </a:solidFill>
              </a:rPr>
              <a:t>체계의 특성은 변하지 않고 계속 유지되는 것</a:t>
            </a:r>
            <a:r>
              <a:rPr lang="ko-KR" altLang="en-US" dirty="0" smtClean="0"/>
              <a:t>을 말함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err="1" smtClean="0"/>
              <a:t>환류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개방체계는  </a:t>
            </a:r>
            <a:r>
              <a:rPr lang="ko-KR" altLang="en-US" dirty="0" err="1" smtClean="0"/>
              <a:t>환류</a:t>
            </a:r>
            <a:r>
              <a:rPr lang="en-US" altLang="ko-KR" dirty="0" smtClean="0"/>
              <a:t>(feed-back)  </a:t>
            </a:r>
            <a:r>
              <a:rPr lang="ko-KR" altLang="en-US" dirty="0" smtClean="0"/>
              <a:t>과정을 통해서 안정된 상태를 유지하며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체계의 산출물과 과정을 평가함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smtClean="0"/>
              <a:t>역동적 상호작용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하위체계의 </a:t>
            </a:r>
            <a:r>
              <a:rPr lang="ko-KR" altLang="en-US" dirty="0" smtClean="0">
                <a:solidFill>
                  <a:srgbClr val="0070C0"/>
                </a:solidFill>
              </a:rPr>
              <a:t>활동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상호관련성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적응성 </a:t>
            </a:r>
            <a:r>
              <a:rPr lang="ko-KR" altLang="en-US" dirty="0" smtClean="0"/>
              <a:t>등은 체계의 존재를 위해서 대단히 중요함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개방체계의 효과</a:t>
            </a:r>
            <a:r>
              <a:rPr lang="en-US" altLang="ko-KR" dirty="0" smtClean="0"/>
              <a:t>:</a:t>
            </a:r>
          </a:p>
          <a:p>
            <a:pPr marL="109728" indent="0">
              <a:buNone/>
            </a:pPr>
            <a:r>
              <a:rPr lang="ko-KR" altLang="en-US" dirty="0" smtClean="0"/>
              <a:t>하위체계의 모든 활동이 </a:t>
            </a:r>
            <a:r>
              <a:rPr lang="ko-KR" altLang="en-US" dirty="0" smtClean="0">
                <a:solidFill>
                  <a:srgbClr val="0070C0"/>
                </a:solidFill>
              </a:rPr>
              <a:t>기능적이고 적절히 조정</a:t>
            </a:r>
            <a:r>
              <a:rPr lang="ko-KR" altLang="en-US" dirty="0" smtClean="0"/>
              <a:t>된 활동을 하느냐에 달려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사회체계로서의 학교 </a:t>
            </a:r>
            <a:r>
              <a:rPr lang="ko-KR" altLang="en-US" sz="1800" dirty="0" smtClean="0"/>
              <a:t>사리 </a:t>
            </a:r>
            <a:r>
              <a:rPr lang="ko-KR" altLang="en-US" sz="1800" dirty="0" err="1" smtClean="0"/>
              <a:t>메이플</a:t>
            </a:r>
            <a:r>
              <a:rPr lang="en-US" altLang="ko-KR" sz="1800" dirty="0" smtClean="0"/>
              <a:t/>
            </a:r>
            <a:br>
              <a:rPr lang="en-US" altLang="ko-KR" sz="1800" dirty="0" smtClean="0"/>
            </a:br>
            <a:r>
              <a:rPr lang="en-US" altLang="ko-KR" dirty="0" smtClean="0"/>
              <a:t>(1)</a:t>
            </a:r>
            <a:r>
              <a:rPr lang="ko-KR" altLang="en-US" sz="3600" dirty="0" smtClean="0"/>
              <a:t>생산하위체계</a:t>
            </a:r>
            <a:endParaRPr lang="ko-KR" altLang="en-US" sz="36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주요소는</a:t>
            </a:r>
            <a:r>
              <a:rPr lang="ko-KR" altLang="en-US" dirty="0" smtClean="0"/>
              <a:t> 교실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교육과정부 또 교육지도부에서 주관하는 각 교과학습활동과 특별활동 봉사활동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사회교육활동들은 이 생산하위체계에서 수행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학교사회복지사의 역할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통합학급 학급활동에 개입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진로탐색프로그램 마련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봉사에 대한 이론교육을 주관하거나 지역사회와의 연계를 주선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지지하위체계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714884"/>
          </a:xfrm>
        </p:spPr>
        <p:txBody>
          <a:bodyPr>
            <a:normAutofit/>
          </a:bodyPr>
          <a:lstStyle/>
          <a:p>
            <a:r>
              <a:rPr lang="ko-KR" altLang="en-US" dirty="0" smtClean="0"/>
              <a:t>학생들에게 제공되는 </a:t>
            </a:r>
            <a:r>
              <a:rPr lang="ko-KR" altLang="en-US" dirty="0" smtClean="0">
                <a:solidFill>
                  <a:srgbClr val="0070C0"/>
                </a:solidFill>
              </a:rPr>
              <a:t>보조서비스들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우리나라의 학교조직에는  지지하위체계라고 볼 수 있는 단일조직 없음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학생부의 장학위원회와 학생복지심사위원회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진로상담부의 활동</a:t>
            </a:r>
            <a:r>
              <a:rPr lang="ko-KR" altLang="en-US" dirty="0" smtClean="0"/>
              <a:t>들이 이 역할을 하고 있음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진학정보  및 지역사회자원연결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사회사업적 활동이 이 체계의 일부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</a:t>
            </a:r>
            <a:r>
              <a:rPr lang="ko-KR" altLang="en-US" dirty="0" smtClean="0"/>
              <a:t>유지하위체계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다른  하위체계들의 지속적 운영과 생산적 활동의 유지를 보장해 주는 </a:t>
            </a:r>
            <a:r>
              <a:rPr lang="ko-KR" altLang="en-US" dirty="0" smtClean="0">
                <a:solidFill>
                  <a:srgbClr val="0070C0"/>
                </a:solidFill>
              </a:rPr>
              <a:t>행정적 구조와 과정들로 구성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인사부서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임원개발 및 </a:t>
            </a:r>
            <a:r>
              <a:rPr lang="ko-KR" altLang="en-US" dirty="0" err="1" smtClean="0"/>
              <a:t>훈련부소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안전부서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(4) </a:t>
            </a:r>
            <a:r>
              <a:rPr lang="ko-KR" altLang="en-US" dirty="0" smtClean="0"/>
              <a:t>적응하위체계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21495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중심목적</a:t>
            </a:r>
            <a:r>
              <a:rPr lang="en-US" altLang="ko-KR" dirty="0" smtClean="0"/>
              <a:t>: </a:t>
            </a:r>
            <a:r>
              <a:rPr lang="ko-KR" altLang="en-US" dirty="0" smtClean="0"/>
              <a:t>변화하는 환경 속에서 </a:t>
            </a:r>
            <a:r>
              <a:rPr lang="ko-KR" altLang="en-US" dirty="0" smtClean="0">
                <a:solidFill>
                  <a:srgbClr val="0070C0"/>
                </a:solidFill>
              </a:rPr>
              <a:t>조직의 안정성을 </a:t>
            </a:r>
            <a:r>
              <a:rPr lang="ko-KR" altLang="en-US" dirty="0" smtClean="0"/>
              <a:t>보장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학교와 환경 사이의  상호작용에 관심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학교가 </a:t>
            </a:r>
            <a:r>
              <a:rPr lang="ko-KR" altLang="en-US" dirty="0" err="1" smtClean="0"/>
              <a:t>변화는데</a:t>
            </a:r>
            <a:r>
              <a:rPr lang="ko-KR" altLang="en-US" dirty="0" smtClean="0"/>
              <a:t> 관련된 </a:t>
            </a:r>
            <a:r>
              <a:rPr lang="ko-KR" altLang="en-US" dirty="0" smtClean="0">
                <a:solidFill>
                  <a:srgbClr val="0070C0"/>
                </a:solidFill>
              </a:rPr>
              <a:t>인적자원과 운영과정들로 구성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학교자체평가조사와 연구부활동이 이에 속함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7030A0"/>
                </a:solidFill>
              </a:rPr>
              <a:t>특별프로그램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err="1" smtClean="0">
                <a:solidFill>
                  <a:srgbClr val="7030A0"/>
                </a:solidFill>
              </a:rPr>
              <a:t>요보호학생</a:t>
            </a:r>
            <a:r>
              <a:rPr lang="ko-KR" altLang="en-US" dirty="0" smtClean="0">
                <a:solidFill>
                  <a:srgbClr val="7030A0"/>
                </a:solidFill>
              </a:rPr>
              <a:t> 조사</a:t>
            </a:r>
            <a:r>
              <a:rPr lang="en-US" altLang="ko-KR" dirty="0" smtClean="0">
                <a:solidFill>
                  <a:srgbClr val="7030A0"/>
                </a:solidFill>
              </a:rPr>
              <a:t>, </a:t>
            </a:r>
            <a:r>
              <a:rPr lang="ko-KR" altLang="en-US" dirty="0" smtClean="0">
                <a:solidFill>
                  <a:srgbClr val="7030A0"/>
                </a:solidFill>
              </a:rPr>
              <a:t>교원연수프로그램 개발</a:t>
            </a:r>
            <a:endParaRPr lang="ko-KR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(5) </a:t>
            </a:r>
            <a:r>
              <a:rPr lang="ko-KR" altLang="en-US" dirty="0" smtClean="0"/>
              <a:t>관리하위체계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환경으로부터 정보를 입수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체계의 활동을 지도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교장을 포함한 임원회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학교이사회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교육청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학교사회복지 개입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하나의 하위체계의  활동에 국한되지 않음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여러 기능적 하위체계의 활동에 걸쳐져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학교조직에 분석에 체계이론을 활용함에 있어서 가장 중요한 것은 </a:t>
            </a:r>
            <a:r>
              <a:rPr lang="ko-KR" altLang="en-US" dirty="0" smtClean="0">
                <a:solidFill>
                  <a:srgbClr val="FF0000"/>
                </a:solidFill>
              </a:rPr>
              <a:t>자원의 분석</a:t>
            </a:r>
            <a:r>
              <a:rPr lang="ko-KR" altLang="en-US" dirty="0" smtClean="0"/>
              <a:t>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 안에서 또 학교와 연계하여 일을 하는 </a:t>
            </a:r>
            <a:r>
              <a:rPr lang="ko-KR" altLang="en-US" dirty="0" err="1" smtClean="0"/>
              <a:t>학교사회복지사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>
                <a:solidFill>
                  <a:srgbClr val="FF0000"/>
                </a:solidFill>
              </a:rPr>
              <a:t>자신이 학교라는 체계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한 부분이지만 동시에 </a:t>
            </a:r>
            <a:r>
              <a:rPr lang="ko-KR" altLang="en-US" dirty="0" smtClean="0">
                <a:solidFill>
                  <a:srgbClr val="FF0000"/>
                </a:solidFill>
              </a:rPr>
              <a:t>학교를 아동들을 위한 자원</a:t>
            </a:r>
            <a:r>
              <a:rPr lang="ko-KR" altLang="en-US" dirty="0" smtClean="0"/>
              <a:t>으로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보고 학교체계 자체에 개입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857224" y="4714884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학교조직의 특성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idx="1"/>
          </p:nvPr>
        </p:nvGraphicFramePr>
        <p:xfrm>
          <a:off x="0" y="2214554"/>
          <a:ext cx="9143999" cy="43227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3855"/>
                <a:gridCol w="3492524"/>
                <a:gridCol w="3857620"/>
              </a:tblGrid>
              <a:tr h="636416"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사회복지 실천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smtClean="0"/>
                        <a:t>학교사회복지</a:t>
                      </a:r>
                      <a:endParaRPr lang="ko-KR" altLang="en-US" sz="2400" dirty="0"/>
                    </a:p>
                  </a:txBody>
                  <a:tcPr/>
                </a:tc>
              </a:tr>
              <a:tr h="23143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구체적 목표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baseline="0" dirty="0" smtClean="0"/>
                        <a:t>사회구성원으로서의 </a:t>
                      </a:r>
                      <a:endParaRPr lang="en-US" altLang="ko-KR" sz="2400" baseline="0" dirty="0" smtClean="0"/>
                    </a:p>
                    <a:p>
                      <a:pPr latinLnBrk="1"/>
                      <a:r>
                        <a:rPr lang="ko-KR" altLang="en-US" sz="2400" baseline="0" dirty="0" smtClean="0"/>
                        <a:t>아동 및 청소년의 기본적인 </a:t>
                      </a:r>
                      <a:r>
                        <a:rPr lang="ko-KR" altLang="en-US" sz="2400" baseline="0" dirty="0" smtClean="0">
                          <a:solidFill>
                            <a:srgbClr val="FF0000"/>
                          </a:solidFill>
                        </a:rPr>
                        <a:t>욕구충족</a:t>
                      </a:r>
                      <a:r>
                        <a:rPr lang="ko-KR" altLang="en-US" sz="2400" baseline="0" dirty="0" smtClean="0"/>
                        <a:t>과 건전한 발달을 목표</a:t>
                      </a:r>
                      <a:endParaRPr lang="ko-KR" alt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학생들이 학교에서 적절히 </a:t>
                      </a:r>
                      <a:r>
                        <a:rPr lang="ko-KR" altLang="en-US" sz="2400" dirty="0" smtClean="0">
                          <a:solidFill>
                            <a:srgbClr val="FF0000"/>
                          </a:solidFill>
                        </a:rPr>
                        <a:t>교육</a:t>
                      </a:r>
                      <a:r>
                        <a:rPr lang="ko-KR" altLang="en-US" sz="2400" dirty="0" smtClean="0"/>
                        <a:t>을 받을 수 있도록 하는 것</a:t>
                      </a:r>
                      <a:endParaRPr lang="ko-KR" altLang="en-US" sz="2400" dirty="0"/>
                    </a:p>
                  </a:txBody>
                  <a:tcPr/>
                </a:tc>
              </a:tr>
              <a:tr h="137197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활동 장소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가정과 지역사회를 중심</a:t>
                      </a:r>
                      <a:endParaRPr lang="ko-KR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400" dirty="0" smtClean="0"/>
                        <a:t>학교</a:t>
                      </a:r>
                      <a:endParaRPr lang="ko-KR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조직에 대한 자원분석 과정</a:t>
            </a:r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0" y="2794000"/>
          <a:ext cx="892971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29642" cy="1066800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조직에 대한 이해는 조직 내부에 대한 이해와 </a:t>
            </a:r>
            <a:r>
              <a:rPr lang="ko-KR" altLang="en-US" dirty="0" err="1" smtClean="0"/>
              <a:t>외부화경에</a:t>
            </a:r>
            <a:r>
              <a:rPr lang="ko-KR" altLang="en-US" dirty="0" smtClean="0"/>
              <a:t> 대한 이해로 나누어짐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① </a:t>
            </a:r>
            <a:r>
              <a:rPr lang="ko-KR" altLang="en-US" dirty="0" smtClean="0"/>
              <a:t>조직자체에 대한 요구</a:t>
            </a:r>
            <a:r>
              <a:rPr lang="en-US" altLang="ko-KR" dirty="0" smtClean="0"/>
              <a:t>,  </a:t>
            </a:r>
            <a:r>
              <a:rPr lang="ko-KR" altLang="en-US" dirty="0" smtClean="0"/>
              <a:t>무엇이 조직을 움직이게       하는가에 대한 이해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과정변수로서 </a:t>
            </a:r>
            <a:r>
              <a:rPr lang="ko-KR" altLang="en-US" dirty="0" smtClean="0">
                <a:solidFill>
                  <a:srgbClr val="00B050"/>
                </a:solidFill>
              </a:rPr>
              <a:t>의사소통에 대한 이해</a:t>
            </a:r>
            <a:r>
              <a:rPr lang="ko-KR" altLang="en-US" dirty="0" smtClean="0"/>
              <a:t>가 필요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조직풍토에 대한 이해도 필요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② </a:t>
            </a:r>
            <a:r>
              <a:rPr lang="ko-KR" altLang="en-US" dirty="0" smtClean="0"/>
              <a:t>조직체계들이 가지고 있는 </a:t>
            </a:r>
            <a:r>
              <a:rPr lang="ko-KR" altLang="en-US" dirty="0" err="1" smtClean="0"/>
              <a:t>외적환경</a:t>
            </a:r>
            <a:r>
              <a:rPr lang="ko-KR" altLang="en-US" dirty="0" smtClean="0"/>
              <a:t> 이해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정치적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경제적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인구학적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문화적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기술적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법적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조건 등의 일반환경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그 조직이 자주 상호작용하는 기관 또는 조직인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>
                <a:solidFill>
                  <a:srgbClr val="00B050"/>
                </a:solidFill>
              </a:rPr>
              <a:t>특수환경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학부모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지역정신건강센터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지역아동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B050"/>
                </a:solidFill>
              </a:rPr>
              <a:t>     </a:t>
            </a:r>
            <a:r>
              <a:rPr lang="ko-KR" altLang="en-US" dirty="0" smtClean="0">
                <a:solidFill>
                  <a:srgbClr val="00B050"/>
                </a:solidFill>
              </a:rPr>
              <a:t>복지센터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법원 등은 학교체계의 특수 환경임</a:t>
            </a:r>
            <a:endParaRPr lang="ko-KR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4) </a:t>
            </a:r>
            <a:r>
              <a:rPr lang="ko-KR" altLang="en-US" dirty="0" smtClean="0"/>
              <a:t>체계이론에 입각한 학교조직의 분석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 (1) </a:t>
            </a:r>
            <a:r>
              <a:rPr lang="ko-KR" altLang="en-US" dirty="0" smtClean="0"/>
              <a:t>자원의 분석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소홀히 취급되는 경우가 있는 중요한 네트워크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en-US" altLang="ko-KR" dirty="0" smtClean="0"/>
              <a:t>:</a:t>
            </a:r>
            <a:r>
              <a:rPr lang="ko-KR" altLang="en-US" dirty="0" smtClean="0">
                <a:solidFill>
                  <a:srgbClr val="00B0F0"/>
                </a:solidFill>
              </a:rPr>
              <a:t>또래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이웃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친구</a:t>
            </a:r>
            <a:r>
              <a:rPr lang="en-US" altLang="ko-KR" dirty="0" smtClean="0">
                <a:solidFill>
                  <a:srgbClr val="00B0F0"/>
                </a:solidFill>
              </a:rPr>
              <a:t>, </a:t>
            </a:r>
            <a:r>
              <a:rPr lang="ko-KR" altLang="en-US" dirty="0" smtClean="0">
                <a:solidFill>
                  <a:srgbClr val="00B0F0"/>
                </a:solidFill>
              </a:rPr>
              <a:t>친척 등 비공식적 </a:t>
            </a:r>
            <a:r>
              <a:rPr lang="ko-KR" altLang="en-US" dirty="0" err="1" smtClean="0">
                <a:solidFill>
                  <a:srgbClr val="00B0F0"/>
                </a:solidFill>
              </a:rPr>
              <a:t>사회망</a:t>
            </a:r>
            <a:endParaRPr lang="en-US" altLang="ko-KR" dirty="0" smtClean="0">
              <a:solidFill>
                <a:srgbClr val="00B0F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/>
              <a:t>학교사회복지사의 업무 </a:t>
            </a:r>
            <a:r>
              <a:rPr lang="en-US" altLang="ko-KR" dirty="0" smtClean="0"/>
              <a:t>: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>
                <a:solidFill>
                  <a:srgbClr val="00B0F0"/>
                </a:solidFill>
              </a:rPr>
              <a:t>자원간의 </a:t>
            </a:r>
            <a:r>
              <a:rPr lang="ko-KR" altLang="en-US" dirty="0" smtClean="0">
                <a:solidFill>
                  <a:srgbClr val="00B0F0"/>
                </a:solidFill>
              </a:rPr>
              <a:t>연결</a:t>
            </a:r>
            <a:r>
              <a:rPr lang="ko-KR" altLang="en-US" dirty="0" smtClean="0"/>
              <a:t>을 </a:t>
            </a:r>
            <a:r>
              <a:rPr lang="ko-KR" altLang="en-US" dirty="0" smtClean="0">
                <a:solidFill>
                  <a:srgbClr val="00B0F0"/>
                </a:solidFill>
              </a:rPr>
              <a:t>개발</a:t>
            </a:r>
            <a:r>
              <a:rPr lang="ko-KR" altLang="en-US" dirty="0" smtClean="0"/>
              <a:t>하고 </a:t>
            </a:r>
            <a:r>
              <a:rPr lang="ko-KR" altLang="en-US" dirty="0" smtClean="0"/>
              <a:t>이용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-</a:t>
            </a:r>
            <a:r>
              <a:rPr lang="ko-KR" altLang="en-US" dirty="0" smtClean="0">
                <a:solidFill>
                  <a:srgbClr val="00B0F0"/>
                </a:solidFill>
              </a:rPr>
              <a:t>자원 </a:t>
            </a:r>
            <a:r>
              <a:rPr lang="ko-KR" altLang="en-US" dirty="0" smtClean="0">
                <a:solidFill>
                  <a:srgbClr val="00B0F0"/>
                </a:solidFill>
              </a:rPr>
              <a:t>간 의사소통</a:t>
            </a:r>
            <a:r>
              <a:rPr lang="ko-KR" altLang="en-US" dirty="0" smtClean="0"/>
              <a:t>을 </a:t>
            </a:r>
            <a:r>
              <a:rPr lang="ko-KR" altLang="en-US" dirty="0" smtClean="0">
                <a:solidFill>
                  <a:srgbClr val="00B0F0"/>
                </a:solidFill>
              </a:rPr>
              <a:t>채널</a:t>
            </a:r>
            <a:r>
              <a:rPr lang="ko-KR" altLang="en-US" dirty="0" smtClean="0"/>
              <a:t>을 </a:t>
            </a:r>
            <a:r>
              <a:rPr lang="ko-KR" altLang="en-US" dirty="0" smtClean="0"/>
              <a:t>확립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-</a:t>
            </a:r>
            <a:r>
              <a:rPr lang="ko-KR" altLang="en-US" dirty="0" smtClean="0"/>
              <a:t>새로운 </a:t>
            </a:r>
            <a:r>
              <a:rPr lang="ko-KR" altLang="en-US" dirty="0" smtClean="0"/>
              <a:t>자원을 개발하는 </a:t>
            </a:r>
            <a:r>
              <a:rPr lang="ko-KR" altLang="en-US" dirty="0" smtClean="0">
                <a:solidFill>
                  <a:srgbClr val="00B0F0"/>
                </a:solidFill>
              </a:rPr>
              <a:t>서비스 조직의 네트워킹</a:t>
            </a:r>
            <a:endParaRPr lang="ko-KR" alt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85926"/>
            <a:ext cx="8686800" cy="4788610"/>
          </a:xfrm>
        </p:spPr>
        <p:txBody>
          <a:bodyPr/>
          <a:lstStyle/>
          <a:p>
            <a:r>
              <a:rPr lang="ko-KR" altLang="en-US" dirty="0" smtClean="0"/>
              <a:t>학교조직 분석의 목적</a:t>
            </a:r>
            <a:endParaRPr lang="en-US" altLang="ko-KR" dirty="0" smtClean="0"/>
          </a:p>
          <a:p>
            <a:endParaRPr lang="ko-KR" altLang="en-US" dirty="0"/>
          </a:p>
        </p:txBody>
      </p:sp>
      <p:graphicFrame>
        <p:nvGraphicFramePr>
          <p:cNvPr id="4" name="다이어그램 3"/>
          <p:cNvGraphicFramePr/>
          <p:nvPr/>
        </p:nvGraphicFramePr>
        <p:xfrm>
          <a:off x="214282" y="2285992"/>
          <a:ext cx="8786874" cy="4572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8"/>
          </a:xfrm>
        </p:spPr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분석주요요소</a:t>
            </a:r>
            <a:r>
              <a:rPr lang="en-US" altLang="ko-KR" dirty="0" smtClean="0"/>
              <a:t>: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학교정책요소</a:t>
            </a:r>
            <a:r>
              <a:rPr lang="en-US" altLang="ko-KR" dirty="0" smtClean="0"/>
              <a:t>,  </a:t>
            </a:r>
            <a:r>
              <a:rPr lang="ko-KR" altLang="en-US" dirty="0" smtClean="0"/>
              <a:t>학교 내 관계 및 환경요소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① </a:t>
            </a:r>
            <a:r>
              <a:rPr lang="ko-KR" altLang="en-US" dirty="0" smtClean="0"/>
              <a:t>학교정책요소</a:t>
            </a:r>
            <a:r>
              <a:rPr lang="en-US" altLang="ko-KR" dirty="0" smtClean="0"/>
              <a:t>: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학교규정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교육과정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교수방법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특별활동프로그램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en-US" altLang="ko-KR" dirty="0" smtClean="0"/>
              <a:t>7</a:t>
            </a:r>
            <a:r>
              <a:rPr lang="ko-KR" altLang="en-US" dirty="0" smtClean="0"/>
              <a:t>차 교육과정은 </a:t>
            </a:r>
            <a:r>
              <a:rPr lang="ko-KR" altLang="en-US" dirty="0" smtClean="0">
                <a:solidFill>
                  <a:srgbClr val="FF0000"/>
                </a:solidFill>
              </a:rPr>
              <a:t>수혜자 중심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선택중심의  교육과정</a:t>
            </a:r>
            <a:r>
              <a:rPr lang="en-US" altLang="ko-KR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초등학교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solidFill>
                  <a:srgbClr val="0070C0"/>
                </a:solidFill>
                <a:latin typeface="맑은 고딕" pitchFamily="50" charset="-127"/>
                <a:ea typeface="맑은 고딕" pitchFamily="50" charset="-127"/>
              </a:rPr>
              <a:t>통합학급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경우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: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특수교육대상학생이나 일반학생 모두에게 적합한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사회성을 향상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시킬 수 있는 집단활동 프로그램을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 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수업에 활용할 수 있도록 자료를 제공</a:t>
            </a: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 </a:t>
            </a:r>
            <a:r>
              <a:rPr lang="en-US" altLang="ko-KR" dirty="0" smtClean="0">
                <a:latin typeface="바탕"/>
                <a:ea typeface="바탕"/>
              </a:rPr>
              <a:t>▪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교사들의 자문에 응하며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교사와 협력</a:t>
            </a: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</a:t>
            </a:r>
            <a:r>
              <a:rPr lang="ko-KR" altLang="en-US" dirty="0" smtClean="0"/>
              <a:t>학교 내의 조직분석을 위한 절차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2249424"/>
            <a:ext cx="8715436" cy="4608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② </a:t>
            </a:r>
            <a:r>
              <a:rPr lang="ko-KR" altLang="en-US" dirty="0" smtClean="0"/>
              <a:t>학교 내 관계 및 환경요소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 ▪ </a:t>
            </a:r>
            <a:r>
              <a:rPr lang="ko-KR" altLang="en-US" dirty="0" smtClean="0">
                <a:solidFill>
                  <a:srgbClr val="0070C0"/>
                </a:solidFill>
              </a:rPr>
              <a:t>교사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학생 </a:t>
            </a:r>
            <a:r>
              <a:rPr lang="ko-KR" altLang="en-US" dirty="0" smtClean="0"/>
              <a:t>간의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교사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학부모 </a:t>
            </a:r>
            <a:r>
              <a:rPr lang="ko-KR" altLang="en-US" dirty="0" smtClean="0"/>
              <a:t>간의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학생 </a:t>
            </a:r>
            <a:r>
              <a:rPr lang="ko-KR" altLang="en-US" dirty="0" smtClean="0">
                <a:solidFill>
                  <a:srgbClr val="0070C0"/>
                </a:solidFill>
              </a:rPr>
              <a:t>간</a:t>
            </a:r>
            <a:r>
              <a:rPr lang="ko-KR" altLang="en-US" dirty="0" smtClean="0"/>
              <a:t>의 </a:t>
            </a:r>
            <a:r>
              <a:rPr lang="ko-KR" altLang="en-US" dirty="0" smtClean="0">
                <a:solidFill>
                  <a:srgbClr val="FF0000"/>
                </a:solidFill>
              </a:rPr>
              <a:t>상호작용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>
                <a:solidFill>
                  <a:srgbClr val="0070C0"/>
                </a:solidFill>
              </a:rPr>
              <a:t>학교</a:t>
            </a:r>
            <a:r>
              <a:rPr lang="en-US" altLang="ko-KR" dirty="0" smtClean="0">
                <a:solidFill>
                  <a:srgbClr val="0070C0"/>
                </a:solidFill>
              </a:rPr>
              <a:t>-</a:t>
            </a:r>
            <a:r>
              <a:rPr lang="ko-KR" altLang="en-US" dirty="0" smtClean="0">
                <a:solidFill>
                  <a:srgbClr val="0070C0"/>
                </a:solidFill>
              </a:rPr>
              <a:t>지역사회관계</a:t>
            </a:r>
            <a:r>
              <a:rPr lang="ko-KR" altLang="en-US" dirty="0" smtClean="0"/>
              <a:t> 등 각 </a:t>
            </a:r>
            <a:r>
              <a:rPr lang="ko-KR" altLang="en-US" dirty="0" smtClean="0">
                <a:solidFill>
                  <a:srgbClr val="FF0000"/>
                </a:solidFill>
              </a:rPr>
              <a:t>체계간의 상호작용</a:t>
            </a:r>
            <a:r>
              <a:rPr lang="ko-KR" altLang="en-US" dirty="0" smtClean="0"/>
              <a:t>을 </a:t>
            </a:r>
            <a:r>
              <a:rPr lang="ko-KR" altLang="en-US" dirty="0" smtClean="0"/>
              <a:t>파악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▪ </a:t>
            </a:r>
            <a:r>
              <a:rPr lang="ko-KR" altLang="en-US" dirty="0" smtClean="0"/>
              <a:t>학교의 외적 환경요소인 일반 환경 조건과 특수 환경 조건들에 대해서도 파악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282" y="2249424"/>
            <a:ext cx="8929718" cy="4325112"/>
          </a:xfrm>
        </p:spPr>
        <p:txBody>
          <a:bodyPr/>
          <a:lstStyle/>
          <a:p>
            <a:r>
              <a:rPr lang="ko-KR" altLang="en-US" dirty="0" smtClean="0"/>
              <a:t>학교조직</a:t>
            </a:r>
            <a:r>
              <a:rPr lang="en-US" altLang="ko-KR" dirty="0" smtClean="0"/>
              <a:t>: </a:t>
            </a:r>
          </a:p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통제와 지휘가 최고행정가인 </a:t>
            </a:r>
            <a:r>
              <a:rPr lang="ko-KR" altLang="en-US" dirty="0" smtClean="0">
                <a:solidFill>
                  <a:srgbClr val="FF0000"/>
                </a:solidFill>
              </a:rPr>
              <a:t>교장</a:t>
            </a:r>
            <a:r>
              <a:rPr lang="ko-KR" altLang="en-US" dirty="0" smtClean="0"/>
              <a:t>에게 집중됨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계층적 관계를 중시하는 </a:t>
            </a:r>
            <a:r>
              <a:rPr lang="ko-KR" altLang="en-US" dirty="0" smtClean="0">
                <a:solidFill>
                  <a:srgbClr val="FF0000"/>
                </a:solidFill>
              </a:rPr>
              <a:t>피라미드형조직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>
                <a:solidFill>
                  <a:srgbClr val="00B050"/>
                </a:solidFill>
              </a:rPr>
              <a:t>교무분장</a:t>
            </a:r>
            <a:r>
              <a:rPr lang="ko-KR" altLang="en-US" dirty="0" smtClean="0"/>
              <a:t>  위주의 학교구조로 운영하는 것이 </a:t>
            </a:r>
            <a:r>
              <a:rPr lang="ko-KR" altLang="en-US" dirty="0" smtClean="0"/>
              <a:t>중심    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500174"/>
            <a:ext cx="9001156" cy="5357826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첫째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학교는 </a:t>
            </a:r>
            <a:r>
              <a:rPr lang="ko-KR" altLang="en-US" dirty="0" smtClean="0">
                <a:solidFill>
                  <a:srgbClr val="FF0000"/>
                </a:solidFill>
              </a:rPr>
              <a:t>전문화와 과업의 세분화</a:t>
            </a:r>
            <a:r>
              <a:rPr lang="ko-KR" altLang="en-US" dirty="0" smtClean="0"/>
              <a:t>에 대한 필요에 의해서 영향을 </a:t>
            </a:r>
            <a:r>
              <a:rPr lang="ko-KR" altLang="en-US" dirty="0" smtClean="0"/>
              <a:t>받음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</a:t>
            </a:r>
            <a:r>
              <a:rPr lang="ko-KR" altLang="en-US" dirty="0" smtClean="0">
                <a:latin typeface="바탕"/>
                <a:ea typeface="바탕"/>
              </a:rPr>
              <a:t>☞ </a:t>
            </a:r>
            <a:r>
              <a:rPr lang="ko-KR" altLang="en-US" dirty="0" smtClean="0"/>
              <a:t>학교가  초 </a:t>
            </a:r>
            <a:r>
              <a:rPr lang="en-US" altLang="ko-KR" dirty="0" smtClean="0"/>
              <a:t>, </a:t>
            </a:r>
            <a:r>
              <a:rPr lang="ko-KR" altLang="en-US" dirty="0" smtClean="0"/>
              <a:t>중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고등학교 나누어짐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학교 내에 과학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수학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음악 등 여러 교과가 설치되어 있음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둘째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prstClr val="black"/>
                </a:solidFill>
              </a:rPr>
              <a:t>학교조직은 명확하고도 엄격하게 규정되어 있는 </a:t>
            </a:r>
            <a:r>
              <a:rPr lang="ko-KR" altLang="en-US" dirty="0" smtClean="0">
                <a:solidFill>
                  <a:srgbClr val="FF0000"/>
                </a:solidFill>
              </a:rPr>
              <a:t>권위의 계층을 </a:t>
            </a:r>
            <a:r>
              <a:rPr lang="ko-KR" altLang="en-US" dirty="0" smtClean="0">
                <a:solidFill>
                  <a:prstClr val="black"/>
                </a:solidFill>
              </a:rPr>
              <a:t>가지고 있음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</a:pPr>
            <a:r>
              <a:rPr lang="ko-KR" altLang="en-US" dirty="0" smtClean="0">
                <a:solidFill>
                  <a:prstClr val="black"/>
                </a:solidFill>
              </a:rPr>
              <a:t>셋째</a:t>
            </a:r>
            <a:r>
              <a:rPr lang="en-US" altLang="ko-KR" dirty="0" smtClean="0">
                <a:solidFill>
                  <a:prstClr val="black"/>
                </a:solidFill>
              </a:rPr>
              <a:t>: </a:t>
            </a:r>
            <a:r>
              <a:rPr lang="ko-KR" altLang="en-US" dirty="0" smtClean="0">
                <a:solidFill>
                  <a:srgbClr val="FF0000"/>
                </a:solidFill>
              </a:rPr>
              <a:t>학교조직은 구성원을 통제하거나 과업수행에 </a:t>
            </a:r>
            <a:r>
              <a:rPr lang="ko-KR" altLang="en-US" dirty="0" smtClean="0">
                <a:solidFill>
                  <a:prstClr val="black"/>
                </a:solidFill>
              </a:rPr>
              <a:t>일정한 통일성을 보장하는 기준을 설정하기 위해 규칙 사용 의존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A04DA3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☞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복무지침</a:t>
            </a:r>
            <a:r>
              <a:rPr lang="en-US" altLang="ko-KR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교원편람</a:t>
            </a:r>
            <a:endParaRPr lang="en-US" altLang="ko-KR" dirty="0" smtClean="0">
              <a:solidFill>
                <a:prstClr val="black"/>
              </a:solidFill>
              <a:ea typeface="맑은 고딕" pitchFamily="50" charset="-127"/>
            </a:endParaRP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1) </a:t>
            </a:r>
            <a:r>
              <a:rPr lang="ko-KR" altLang="en-US" dirty="0" smtClean="0"/>
              <a:t>전문적 관료제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78632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넷째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학교조직은 인화단결을 자주 내세우지만 조직관계에서 보면 </a:t>
            </a:r>
            <a:r>
              <a:rPr lang="ko-KR" altLang="en-US" dirty="0" err="1" smtClean="0"/>
              <a:t>베버의</a:t>
            </a:r>
            <a:r>
              <a:rPr lang="ko-KR" altLang="en-US" dirty="0" smtClean="0"/>
              <a:t> </a:t>
            </a:r>
            <a:r>
              <a:rPr lang="ko-KR" altLang="en-US" dirty="0" err="1" smtClean="0">
                <a:solidFill>
                  <a:srgbClr val="FF0000"/>
                </a:solidFill>
              </a:rPr>
              <a:t>몰인정성</a:t>
            </a:r>
            <a:r>
              <a:rPr lang="ko-KR" altLang="en-US" dirty="0" smtClean="0">
                <a:solidFill>
                  <a:srgbClr val="FF0000"/>
                </a:solidFill>
              </a:rPr>
              <a:t> 원리가 </a:t>
            </a:r>
            <a:r>
              <a:rPr lang="ko-KR" altLang="en-US" dirty="0" smtClean="0"/>
              <a:t>적용됨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공식적 관계에서 개인의 특수한 사정은 </a:t>
            </a:r>
            <a:r>
              <a:rPr lang="ko-KR" altLang="en-US" dirty="0" err="1" smtClean="0"/>
              <a:t>고려안함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/>
              <a:t>다섯째</a:t>
            </a:r>
            <a:r>
              <a:rPr lang="en-US" altLang="ko-KR" dirty="0" smtClean="0"/>
              <a:t>: </a:t>
            </a:r>
            <a:r>
              <a:rPr lang="ko-KR" altLang="en-US" dirty="0" smtClean="0"/>
              <a:t>교사들의  채용은 </a:t>
            </a:r>
            <a:r>
              <a:rPr lang="ko-KR" altLang="en-US" dirty="0" smtClean="0">
                <a:solidFill>
                  <a:srgbClr val="FF0000"/>
                </a:solidFill>
              </a:rPr>
              <a:t>전문적 능력</a:t>
            </a:r>
            <a:r>
              <a:rPr lang="ko-KR" altLang="en-US" dirty="0" smtClean="0"/>
              <a:t>에</a:t>
            </a:r>
            <a:r>
              <a:rPr lang="ko-KR" altLang="en-US" dirty="0" smtClean="0">
                <a:solidFill>
                  <a:srgbClr val="FF0000"/>
                </a:solidFill>
              </a:rPr>
              <a:t> </a:t>
            </a:r>
            <a:r>
              <a:rPr lang="ko-KR" altLang="en-US" dirty="0" smtClean="0"/>
              <a:t>기초하여 이루어지며 대부분의 경우 전문적 경력으로 이루어짐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학교조직은 다른 관료조직과 다름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고도의 전문가적 교육을 받은 </a:t>
            </a:r>
            <a:r>
              <a:rPr lang="ko-KR" altLang="en-US" dirty="0" smtClean="0">
                <a:solidFill>
                  <a:srgbClr val="00B050"/>
                </a:solidFill>
              </a:rPr>
              <a:t>전문가 집단</a:t>
            </a:r>
            <a:r>
              <a:rPr lang="en-US" altLang="ko-KR" dirty="0" smtClean="0">
                <a:solidFill>
                  <a:srgbClr val="00B050"/>
                </a:solidFill>
              </a:rPr>
              <a:t>, </a:t>
            </a:r>
            <a:r>
              <a:rPr lang="ko-KR" altLang="en-US" dirty="0" smtClean="0">
                <a:solidFill>
                  <a:srgbClr val="00B050"/>
                </a:solidFill>
              </a:rPr>
              <a:t>독립된 교실</a:t>
            </a:r>
            <a:r>
              <a:rPr lang="ko-KR" altLang="en-US" dirty="0" smtClean="0"/>
              <a:t>에 가르침 많은 재량권 있음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r>
              <a:rPr lang="en-US" altLang="ko-KR" dirty="0" smtClean="0"/>
              <a:t>2) </a:t>
            </a:r>
            <a:r>
              <a:rPr lang="ko-KR" altLang="en-US" dirty="0" smtClean="0"/>
              <a:t>이완결합체계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1643050"/>
            <a:ext cx="9001156" cy="5214950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교사들은 적은 시간 동안 학교행정가와 대면하게 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교사 간에 자신들의 교육활동에 관해 </a:t>
            </a:r>
            <a:r>
              <a:rPr lang="ko-KR" altLang="en-US" dirty="0" err="1" smtClean="0"/>
              <a:t>간섭받지</a:t>
            </a:r>
            <a:r>
              <a:rPr lang="ko-KR" altLang="en-US" dirty="0" smtClean="0"/>
              <a:t> 않고 </a:t>
            </a:r>
            <a:r>
              <a:rPr lang="ko-KR" altLang="en-US" dirty="0" smtClean="0">
                <a:solidFill>
                  <a:srgbClr val="00B050"/>
                </a:solidFill>
              </a:rPr>
              <a:t>학생들을 가르침</a:t>
            </a:r>
            <a:endParaRPr lang="en-US" altLang="ko-KR" dirty="0" smtClean="0">
              <a:solidFill>
                <a:srgbClr val="00B050"/>
              </a:solidFill>
            </a:endParaRPr>
          </a:p>
          <a:p>
            <a:endParaRPr lang="en-US" altLang="ko-KR" dirty="0" smtClean="0">
              <a:solidFill>
                <a:srgbClr val="00B050"/>
              </a:solidFill>
            </a:endParaRPr>
          </a:p>
          <a:p>
            <a:r>
              <a:rPr lang="ko-KR" altLang="en-US" dirty="0" smtClean="0"/>
              <a:t>학교행정가는 학생들의 핵심활동인 </a:t>
            </a:r>
            <a:r>
              <a:rPr lang="ko-KR" altLang="en-US" dirty="0" smtClean="0">
                <a:solidFill>
                  <a:srgbClr val="00B0F0"/>
                </a:solidFill>
              </a:rPr>
              <a:t>교수</a:t>
            </a:r>
            <a:r>
              <a:rPr lang="en-US" altLang="ko-KR" dirty="0" smtClean="0">
                <a:solidFill>
                  <a:srgbClr val="00B0F0"/>
                </a:solidFill>
              </a:rPr>
              <a:t>-</a:t>
            </a:r>
            <a:r>
              <a:rPr lang="ko-KR" altLang="en-US" dirty="0" smtClean="0">
                <a:solidFill>
                  <a:srgbClr val="00B0F0"/>
                </a:solidFill>
              </a:rPr>
              <a:t>학습 행위</a:t>
            </a:r>
            <a:r>
              <a:rPr lang="ko-KR" altLang="en-US" dirty="0" smtClean="0"/>
              <a:t>에 대해서는 거의 </a:t>
            </a:r>
            <a:r>
              <a:rPr lang="ko-KR" altLang="en-US" dirty="0" smtClean="0">
                <a:solidFill>
                  <a:srgbClr val="00B0F0"/>
                </a:solidFill>
              </a:rPr>
              <a:t>통제하지 못하고 </a:t>
            </a:r>
            <a:r>
              <a:rPr lang="ko-KR" altLang="en-US" dirty="0" smtClean="0"/>
              <a:t>외부의 요구를 중시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웨이크</a:t>
            </a:r>
            <a:r>
              <a:rPr lang="en-US" altLang="ko-KR" dirty="0" smtClean="0"/>
              <a:t>(</a:t>
            </a:r>
            <a:r>
              <a:rPr lang="en-US" altLang="ko-KR" dirty="0" err="1" smtClean="0"/>
              <a:t>Weick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latin typeface="바탕"/>
                <a:ea typeface="바탕"/>
              </a:rPr>
              <a:t>☞</a:t>
            </a:r>
            <a:r>
              <a:rPr lang="en-US" altLang="ko-KR" dirty="0" smtClean="0"/>
              <a:t> </a:t>
            </a:r>
            <a:r>
              <a:rPr lang="ko-KR" altLang="en-US" dirty="0" smtClean="0"/>
              <a:t>학교조직을 조직의 하위요소들이 서로 연결은 되어 있으나 각자의 </a:t>
            </a:r>
            <a:r>
              <a:rPr lang="ko-KR" altLang="en-US" dirty="0" smtClean="0">
                <a:solidFill>
                  <a:srgbClr val="FFC000"/>
                </a:solidFill>
              </a:rPr>
              <a:t>독자성을 유지하면서 어느 정도 분리되어 </a:t>
            </a:r>
            <a:r>
              <a:rPr lang="ko-KR" altLang="en-US" dirty="0" smtClean="0"/>
              <a:t>있는 </a:t>
            </a:r>
            <a:r>
              <a:rPr lang="ko-KR" altLang="en-US" dirty="0" err="1" smtClean="0">
                <a:solidFill>
                  <a:srgbClr val="FF0000"/>
                </a:solidFill>
              </a:rPr>
              <a:t>이완결협체계</a:t>
            </a:r>
            <a:r>
              <a:rPr lang="ko-KR" altLang="en-US" dirty="0" err="1" smtClean="0"/>
              <a:t>로</a:t>
            </a:r>
            <a:r>
              <a:rPr lang="ko-KR" altLang="en-US" dirty="0" smtClean="0"/>
              <a:t> 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3) </a:t>
            </a:r>
            <a:r>
              <a:rPr lang="ko-KR" altLang="en-US" dirty="0" smtClean="0"/>
              <a:t>교육목적의 모호성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dirty="0" smtClean="0"/>
              <a:t>학교교육의 목적</a:t>
            </a:r>
            <a:endParaRPr lang="en-US" altLang="ko-KR" dirty="0" smtClean="0"/>
          </a:p>
          <a:p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학교조직체에 </a:t>
            </a:r>
            <a:r>
              <a:rPr lang="ko-KR" altLang="en-US" dirty="0" smtClean="0">
                <a:solidFill>
                  <a:srgbClr val="00B0F0"/>
                </a:solidFill>
              </a:rPr>
              <a:t>방향을 제시</a:t>
            </a:r>
            <a:r>
              <a:rPr lang="ko-KR" altLang="en-US" dirty="0" smtClean="0"/>
              <a:t>해 주고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학교의 존재 이유가 됨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>
                <a:latin typeface="바탕"/>
                <a:ea typeface="바탕"/>
              </a:rPr>
              <a:t>☞</a:t>
            </a:r>
            <a:r>
              <a:rPr lang="ko-KR" altLang="en-US" dirty="0" smtClean="0"/>
              <a:t>학교 교육의 목적은 너무 </a:t>
            </a:r>
            <a:r>
              <a:rPr lang="ko-KR" altLang="en-US" dirty="0" smtClean="0">
                <a:solidFill>
                  <a:srgbClr val="0070C0"/>
                </a:solidFill>
              </a:rPr>
              <a:t>일반적이고 추상적이어서 </a:t>
            </a:r>
            <a:r>
              <a:rPr lang="ko-KR" altLang="en-US" dirty="0" smtClean="0"/>
              <a:t>분명하지 않다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도시">
  <a:themeElements>
    <a:clrScheme name="도시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720</TotalTime>
  <Words>1942</Words>
  <Application>Microsoft Office PowerPoint</Application>
  <PresentationFormat>화면 슬라이드 쇼(4:3)</PresentationFormat>
  <Paragraphs>373</Paragraphs>
  <Slides>46</Slides>
  <Notes>7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46</vt:i4>
      </vt:variant>
    </vt:vector>
  </HeadingPairs>
  <TitlesOfParts>
    <vt:vector size="47" baseType="lpstr">
      <vt:lpstr>도시</vt:lpstr>
      <vt:lpstr>학교조직에 대한 이해</vt:lpstr>
      <vt:lpstr>1. 학교교육의 목적</vt:lpstr>
      <vt:lpstr>2. 학교조직의 특성</vt:lpstr>
      <vt:lpstr>2. 학교조직의 특성</vt:lpstr>
      <vt:lpstr>1) 전문적 관료제</vt:lpstr>
      <vt:lpstr>1) 전문적 관료제</vt:lpstr>
      <vt:lpstr>1) 전문적 관료제</vt:lpstr>
      <vt:lpstr>2) 이완결합체계</vt:lpstr>
      <vt:lpstr>3) 교육목적의 모호성</vt:lpstr>
      <vt:lpstr>4) 순치조직</vt:lpstr>
      <vt:lpstr>3. 우리나라의 학교조직</vt:lpstr>
      <vt:lpstr>3. 우리나라의 학교조직</vt:lpstr>
      <vt:lpstr>3. 우리나라의 학교조직 1) 학교조직의 현황(출처: 교육과학기술부, 2009)</vt:lpstr>
      <vt:lpstr>2) 학교조직의 상부구조</vt:lpstr>
      <vt:lpstr>2) 학교조직의 상부구조</vt:lpstr>
      <vt:lpstr>2)학교조직의 상부구조</vt:lpstr>
      <vt:lpstr>3) 학교조직의 하부구조 (1) 교원조직</vt:lpstr>
      <vt:lpstr>3) 학교조직의 하부구조 (1) 교원조직</vt:lpstr>
      <vt:lpstr>3) 학교조직의 하부구조 (2) 학부모 조직</vt:lpstr>
      <vt:lpstr>3) 학교조직의 하부구조 (2) 학생조직</vt:lpstr>
      <vt:lpstr>4. 교육자치제와 교육위원회 및 학교운영위원회</vt:lpstr>
      <vt:lpstr>4. 교육자치제와 교육위원회 및 학교운영위원회</vt:lpstr>
      <vt:lpstr>5. 학교조직에 대한 체계이론의 적용 1) 체계이론 적용의 유용성</vt:lpstr>
      <vt:lpstr>5. 학교조직에 대한 체계이론의 적용 1) 체계이론 적용의 유용성</vt:lpstr>
      <vt:lpstr>5. 학교조직에 대한 체계이론의 적용 1) 체계이론 적용의 유용성</vt:lpstr>
      <vt:lpstr>2) 체계의 개념 및 특성 </vt:lpstr>
      <vt:lpstr>2) 체계의 개념 및 특성 </vt:lpstr>
      <vt:lpstr>2) 체계의 개념 및 특성 </vt:lpstr>
      <vt:lpstr>(1)투입, 전환,산출</vt:lpstr>
      <vt:lpstr>(2) 부정적 엔트로피</vt:lpstr>
      <vt:lpstr>(3) 안정 상태와 역동적 항상성</vt:lpstr>
      <vt:lpstr>(4) 환류</vt:lpstr>
      <vt:lpstr>(5) 역동적 상호작용</vt:lpstr>
      <vt:lpstr>3) 사회체계로서의 학교 사리 메이플 (1)생산하위체계</vt:lpstr>
      <vt:lpstr>(2) 지지하위체계</vt:lpstr>
      <vt:lpstr>(3) 유지하위체계</vt:lpstr>
      <vt:lpstr>(4) 적응하위체계</vt:lpstr>
      <vt:lpstr>(5) 관리하위체계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4) 체계이론에 입각한 학교조직의 분석  (1) 자원의 분석</vt:lpstr>
      <vt:lpstr>(2) 학교 내의 조직분석을 위한 절차</vt:lpstr>
      <vt:lpstr>(2) 학교 내의 조직분석을 위한 절차</vt:lpstr>
      <vt:lpstr>(2) 학교 내의 조직분석을 위한 절차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학교조직에 대한 이해</dc:title>
  <dc:creator>alan</dc:creator>
  <cp:lastModifiedBy>snoopy</cp:lastModifiedBy>
  <cp:revision>110</cp:revision>
  <dcterms:created xsi:type="dcterms:W3CDTF">2010-03-29T12:46:20Z</dcterms:created>
  <dcterms:modified xsi:type="dcterms:W3CDTF">2012-04-01T17:33:21Z</dcterms:modified>
</cp:coreProperties>
</file>